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7" r:id="rId1"/>
  </p:sldMasterIdLst>
  <p:notesMasterIdLst>
    <p:notesMasterId r:id="rId64"/>
  </p:notesMasterIdLst>
  <p:handoutMasterIdLst>
    <p:handoutMasterId r:id="rId65"/>
  </p:handoutMasterIdLst>
  <p:sldIdLst>
    <p:sldId id="273" r:id="rId2"/>
    <p:sldId id="344" r:id="rId3"/>
    <p:sldId id="337" r:id="rId4"/>
    <p:sldId id="340" r:id="rId5"/>
    <p:sldId id="341" r:id="rId6"/>
    <p:sldId id="342" r:id="rId7"/>
    <p:sldId id="345" r:id="rId8"/>
    <p:sldId id="346" r:id="rId9"/>
    <p:sldId id="343" r:id="rId10"/>
    <p:sldId id="336" r:id="rId11"/>
    <p:sldId id="306" r:id="rId12"/>
    <p:sldId id="308" r:id="rId13"/>
    <p:sldId id="309" r:id="rId14"/>
    <p:sldId id="327" r:id="rId15"/>
    <p:sldId id="328" r:id="rId16"/>
    <p:sldId id="329" r:id="rId17"/>
    <p:sldId id="330" r:id="rId18"/>
    <p:sldId id="331" r:id="rId19"/>
    <p:sldId id="332" r:id="rId20"/>
    <p:sldId id="333" r:id="rId21"/>
    <p:sldId id="334" r:id="rId22"/>
    <p:sldId id="310" r:id="rId23"/>
    <p:sldId id="338" r:id="rId24"/>
    <p:sldId id="311" r:id="rId25"/>
    <p:sldId id="274" r:id="rId26"/>
    <p:sldId id="285" r:id="rId27"/>
    <p:sldId id="312" r:id="rId28"/>
    <p:sldId id="276" r:id="rId29"/>
    <p:sldId id="275" r:id="rId30"/>
    <p:sldId id="313" r:id="rId31"/>
    <p:sldId id="314" r:id="rId32"/>
    <p:sldId id="315" r:id="rId33"/>
    <p:sldId id="339" r:id="rId34"/>
    <p:sldId id="284" r:id="rId35"/>
    <p:sldId id="316" r:id="rId36"/>
    <p:sldId id="317" r:id="rId37"/>
    <p:sldId id="318" r:id="rId38"/>
    <p:sldId id="319" r:id="rId39"/>
    <p:sldId id="320" r:id="rId40"/>
    <p:sldId id="321" r:id="rId41"/>
    <p:sldId id="322" r:id="rId42"/>
    <p:sldId id="323" r:id="rId43"/>
    <p:sldId id="324" r:id="rId44"/>
    <p:sldId id="325" r:id="rId45"/>
    <p:sldId id="263" r:id="rId46"/>
    <p:sldId id="286" r:id="rId47"/>
    <p:sldId id="287" r:id="rId48"/>
    <p:sldId id="288" r:id="rId49"/>
    <p:sldId id="289" r:id="rId50"/>
    <p:sldId id="264" r:id="rId51"/>
    <p:sldId id="290" r:id="rId52"/>
    <p:sldId id="265" r:id="rId53"/>
    <p:sldId id="291" r:id="rId54"/>
    <p:sldId id="292" r:id="rId55"/>
    <p:sldId id="266" r:id="rId56"/>
    <p:sldId id="294" r:id="rId57"/>
    <p:sldId id="293" r:id="rId58"/>
    <p:sldId id="267" r:id="rId59"/>
    <p:sldId id="300" r:id="rId60"/>
    <p:sldId id="301" r:id="rId61"/>
    <p:sldId id="270" r:id="rId62"/>
    <p:sldId id="335"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4" d="100"/>
          <a:sy n="84" d="100"/>
        </p:scale>
        <p:origin x="-1880" y="-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_rels/data2.xml.rels><?xml version="1.0" encoding="UTF-8" standalone="yes"?>
<Relationships xmlns="http://schemas.openxmlformats.org/package/2006/relationships"><Relationship Id="rId1" Type="http://schemas.openxmlformats.org/officeDocument/2006/relationships/image" Target="../media/image9.png"/></Relationships>
</file>

<file path=ppt/diagrams/_rels/data3.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A7C5B0-5227-4C8B-AA01-92D448A818AF}" type="doc">
      <dgm:prSet loTypeId="urn:microsoft.com/office/officeart/2005/8/layout/radial6" loCatId="cycle" qsTypeId="urn:microsoft.com/office/officeart/2005/8/quickstyle/3D1" qsCatId="3D" csTypeId="urn:microsoft.com/office/officeart/2005/8/colors/colorful1" csCatId="colorful" phldr="1"/>
      <dgm:spPr/>
      <dgm:t>
        <a:bodyPr/>
        <a:lstStyle/>
        <a:p>
          <a:endParaRPr lang="en-US"/>
        </a:p>
      </dgm:t>
    </dgm:pt>
    <dgm:pt modelId="{0AA34E75-C871-4636-82AC-E87B52167F2D}">
      <dgm:prSet phldrT="[Text]"/>
      <dgm:spPr>
        <a:blipFill rotWithShape="0">
          <a:blip xmlns:r="http://schemas.openxmlformats.org/officeDocument/2006/relationships" r:embed="rId1"/>
          <a:stretch>
            <a:fillRect/>
          </a:stretch>
        </a:blipFill>
      </dgm:spPr>
      <dgm:t>
        <a:bodyPr/>
        <a:lstStyle/>
        <a:p>
          <a:r>
            <a:rPr lang="en-US" dirty="0" smtClean="0"/>
            <a:t> </a:t>
          </a:r>
          <a:endParaRPr lang="en-US" dirty="0"/>
        </a:p>
      </dgm:t>
    </dgm:pt>
    <dgm:pt modelId="{7951B0F9-C179-4EF5-82AB-9C0960BAD989}" type="parTrans" cxnId="{650CFF69-2CB2-4304-8E6F-0C50330F4E83}">
      <dgm:prSet/>
      <dgm:spPr/>
      <dgm:t>
        <a:bodyPr/>
        <a:lstStyle/>
        <a:p>
          <a:endParaRPr lang="en-US"/>
        </a:p>
      </dgm:t>
    </dgm:pt>
    <dgm:pt modelId="{D4C38F3D-FB10-4FFF-B562-EB61B4FD0556}" type="sibTrans" cxnId="{650CFF69-2CB2-4304-8E6F-0C50330F4E83}">
      <dgm:prSet/>
      <dgm:spPr/>
      <dgm:t>
        <a:bodyPr/>
        <a:lstStyle/>
        <a:p>
          <a:endParaRPr lang="en-US"/>
        </a:p>
      </dgm:t>
    </dgm:pt>
    <dgm:pt modelId="{AC3E7205-C590-4C12-9D02-2D2D91E25E73}">
      <dgm:prSet phldrT="[Text]" custT="1"/>
      <dgm:spPr/>
      <dgm:t>
        <a:bodyPr/>
        <a:lstStyle/>
        <a:p>
          <a:r>
            <a:rPr lang="en-US" sz="1000" b="1" dirty="0" smtClean="0"/>
            <a:t>What is TRUE STORYTELLING </a:t>
          </a:r>
          <a:r>
            <a:rPr lang="en-US" sz="1800" b="1" dirty="0" smtClean="0"/>
            <a:t>now</a:t>
          </a:r>
          <a:r>
            <a:rPr lang="en-US" sz="1000" b="1" dirty="0" smtClean="0"/>
            <a:t>?</a:t>
          </a:r>
          <a:endParaRPr lang="en-US" sz="1000" b="1" dirty="0"/>
        </a:p>
      </dgm:t>
    </dgm:pt>
    <dgm:pt modelId="{C72E16C8-A3A3-4D61-BA9F-136C8BBE749A}" type="parTrans" cxnId="{3417AD69-EAA2-43F0-8528-859C472288BF}">
      <dgm:prSet/>
      <dgm:spPr/>
      <dgm:t>
        <a:bodyPr/>
        <a:lstStyle/>
        <a:p>
          <a:endParaRPr lang="en-US"/>
        </a:p>
      </dgm:t>
    </dgm:pt>
    <dgm:pt modelId="{188A0AD8-3361-466A-980F-FD629CABEA5D}" type="sibTrans" cxnId="{3417AD69-EAA2-43F0-8528-859C472288BF}">
      <dgm:prSet/>
      <dgm:spPr/>
      <dgm:t>
        <a:bodyPr/>
        <a:lstStyle/>
        <a:p>
          <a:endParaRPr lang="en-US"/>
        </a:p>
      </dgm:t>
    </dgm:pt>
    <dgm:pt modelId="{053550CC-D558-47D3-BB85-AEC146FC1E73}">
      <dgm:prSet phldrT="[Text]"/>
      <dgm:spPr/>
      <dgm:t>
        <a:bodyPr/>
        <a:lstStyle/>
        <a:p>
          <a:r>
            <a:rPr lang="en-US" b="1" dirty="0" smtClean="0"/>
            <a:t>How to plan FUTURE?</a:t>
          </a:r>
          <a:endParaRPr lang="en-US" b="1" dirty="0"/>
        </a:p>
      </dgm:t>
    </dgm:pt>
    <dgm:pt modelId="{EEAEC8F7-C456-4B17-A39A-8C9F0CE7FF7F}" type="parTrans" cxnId="{671463A1-BD77-4E7B-8641-51B69E711DE6}">
      <dgm:prSet/>
      <dgm:spPr/>
      <dgm:t>
        <a:bodyPr/>
        <a:lstStyle/>
        <a:p>
          <a:endParaRPr lang="en-US"/>
        </a:p>
      </dgm:t>
    </dgm:pt>
    <dgm:pt modelId="{274A1F7C-FF7D-49DF-BC19-A31740450024}" type="sibTrans" cxnId="{671463A1-BD77-4E7B-8641-51B69E711DE6}">
      <dgm:prSet/>
      <dgm:spPr/>
      <dgm:t>
        <a:bodyPr/>
        <a:lstStyle/>
        <a:p>
          <a:endParaRPr lang="en-US"/>
        </a:p>
      </dgm:t>
    </dgm:pt>
    <dgm:pt modelId="{C86AF644-A202-465B-986C-F66F4C0A09FE}">
      <dgm:prSet phldrT="[Text]"/>
      <dgm:spPr/>
      <dgm:t>
        <a:bodyPr/>
        <a:lstStyle/>
        <a:p>
          <a:r>
            <a:rPr lang="en-US" b="1" dirty="0" smtClean="0"/>
            <a:t>When &amp; Where to do PROJECT</a:t>
          </a:r>
          <a:r>
            <a:rPr lang="en-US" b="1" baseline="30000" dirty="0" smtClean="0"/>
            <a:t>?</a:t>
          </a:r>
          <a:endParaRPr lang="en-US" b="1" dirty="0"/>
        </a:p>
      </dgm:t>
    </dgm:pt>
    <dgm:pt modelId="{C779C0AF-D271-4A58-BB19-C35BD8C60CE1}" type="parTrans" cxnId="{A154A5B9-5EC8-471A-96F8-FE21466BD2C0}">
      <dgm:prSet/>
      <dgm:spPr/>
      <dgm:t>
        <a:bodyPr/>
        <a:lstStyle/>
        <a:p>
          <a:endParaRPr lang="en-US"/>
        </a:p>
      </dgm:t>
    </dgm:pt>
    <dgm:pt modelId="{FD225BFA-EC92-4709-8193-75F266C9714F}" type="sibTrans" cxnId="{A154A5B9-5EC8-471A-96F8-FE21466BD2C0}">
      <dgm:prSet/>
      <dgm:spPr/>
      <dgm:t>
        <a:bodyPr/>
        <a:lstStyle/>
        <a:p>
          <a:endParaRPr lang="en-US"/>
        </a:p>
      </dgm:t>
    </dgm:pt>
    <dgm:pt modelId="{ABCADF7A-7ED1-44EC-B608-BFA2456D0BF1}">
      <dgm:prSet phldrT="[Text]"/>
      <dgm:spPr/>
      <dgm:t>
        <a:bodyPr/>
        <a:lstStyle/>
        <a:p>
          <a:r>
            <a:rPr lang="en-US" b="1" dirty="0" smtClean="0"/>
            <a:t>Reflect on OUTCOMES?</a:t>
          </a:r>
          <a:endParaRPr lang="en-US" b="1" dirty="0"/>
        </a:p>
      </dgm:t>
    </dgm:pt>
    <dgm:pt modelId="{8A1E2C0D-A1DE-4345-9535-20746F249212}" type="parTrans" cxnId="{9426A0FF-575B-4451-AC2F-24F426AAFB4C}">
      <dgm:prSet/>
      <dgm:spPr/>
      <dgm:t>
        <a:bodyPr/>
        <a:lstStyle/>
        <a:p>
          <a:endParaRPr lang="en-US"/>
        </a:p>
      </dgm:t>
    </dgm:pt>
    <dgm:pt modelId="{550C664F-08C6-4AB0-A8BA-427258162553}" type="sibTrans" cxnId="{9426A0FF-575B-4451-AC2F-24F426AAFB4C}">
      <dgm:prSet/>
      <dgm:spPr/>
      <dgm:t>
        <a:bodyPr/>
        <a:lstStyle/>
        <a:p>
          <a:endParaRPr lang="en-US"/>
        </a:p>
      </dgm:t>
    </dgm:pt>
    <dgm:pt modelId="{DA4DB111-7C98-44ED-BC7C-C91D7DDAE81E}" type="pres">
      <dgm:prSet presAssocID="{78A7C5B0-5227-4C8B-AA01-92D448A818AF}" presName="Name0" presStyleCnt="0">
        <dgm:presLayoutVars>
          <dgm:chMax val="1"/>
          <dgm:dir/>
          <dgm:animLvl val="ctr"/>
          <dgm:resizeHandles val="exact"/>
        </dgm:presLayoutVars>
      </dgm:prSet>
      <dgm:spPr/>
      <dgm:t>
        <a:bodyPr/>
        <a:lstStyle/>
        <a:p>
          <a:endParaRPr lang="en-US"/>
        </a:p>
      </dgm:t>
    </dgm:pt>
    <dgm:pt modelId="{E6AF0A74-5C53-4808-8A77-31B80B0E5BF6}" type="pres">
      <dgm:prSet presAssocID="{0AA34E75-C871-4636-82AC-E87B52167F2D}" presName="centerShape" presStyleLbl="node0" presStyleIdx="0" presStyleCnt="1" custScaleX="191991" custScaleY="176335" custLinFactNeighborX="-2823" custLinFactNeighborY="-3391"/>
      <dgm:spPr/>
      <dgm:t>
        <a:bodyPr/>
        <a:lstStyle/>
        <a:p>
          <a:endParaRPr lang="en-US"/>
        </a:p>
      </dgm:t>
    </dgm:pt>
    <dgm:pt modelId="{21E2B31A-E4B2-4ECF-88AA-8FCC85E6F254}" type="pres">
      <dgm:prSet presAssocID="{AC3E7205-C590-4C12-9D02-2D2D91E25E73}" presName="node" presStyleLbl="node1" presStyleIdx="0" presStyleCnt="4" custScaleX="105189" custScaleY="78032" custRadScaleRad="123130" custRadScaleInc="-1167">
        <dgm:presLayoutVars>
          <dgm:bulletEnabled val="1"/>
        </dgm:presLayoutVars>
      </dgm:prSet>
      <dgm:spPr/>
      <dgm:t>
        <a:bodyPr/>
        <a:lstStyle/>
        <a:p>
          <a:endParaRPr lang="en-US"/>
        </a:p>
      </dgm:t>
    </dgm:pt>
    <dgm:pt modelId="{A740D28C-C6E5-4D3D-829E-B2E72DEC6932}" type="pres">
      <dgm:prSet presAssocID="{AC3E7205-C590-4C12-9D02-2D2D91E25E73}" presName="dummy" presStyleCnt="0"/>
      <dgm:spPr/>
      <dgm:t>
        <a:bodyPr/>
        <a:lstStyle/>
        <a:p>
          <a:endParaRPr lang="en-US"/>
        </a:p>
      </dgm:t>
    </dgm:pt>
    <dgm:pt modelId="{C09C0B9D-C626-4352-937F-E565C32A1F1A}" type="pres">
      <dgm:prSet presAssocID="{188A0AD8-3361-466A-980F-FD629CABEA5D}" presName="sibTrans" presStyleLbl="sibTrans2D1" presStyleIdx="0" presStyleCnt="4"/>
      <dgm:spPr/>
      <dgm:t>
        <a:bodyPr/>
        <a:lstStyle/>
        <a:p>
          <a:endParaRPr lang="en-US"/>
        </a:p>
      </dgm:t>
    </dgm:pt>
    <dgm:pt modelId="{18949E23-5716-41EE-8482-AD899487C22A}" type="pres">
      <dgm:prSet presAssocID="{053550CC-D558-47D3-BB85-AEC146FC1E73}" presName="node" presStyleLbl="node1" presStyleIdx="1" presStyleCnt="4" custScaleX="106317" custScaleY="79284" custRadScaleRad="162916" custRadScaleInc="811">
        <dgm:presLayoutVars>
          <dgm:bulletEnabled val="1"/>
        </dgm:presLayoutVars>
      </dgm:prSet>
      <dgm:spPr/>
      <dgm:t>
        <a:bodyPr/>
        <a:lstStyle/>
        <a:p>
          <a:endParaRPr lang="en-US"/>
        </a:p>
      </dgm:t>
    </dgm:pt>
    <dgm:pt modelId="{22544C63-152D-4BA0-B4E1-6E36758E97BB}" type="pres">
      <dgm:prSet presAssocID="{053550CC-D558-47D3-BB85-AEC146FC1E73}" presName="dummy" presStyleCnt="0"/>
      <dgm:spPr/>
      <dgm:t>
        <a:bodyPr/>
        <a:lstStyle/>
        <a:p>
          <a:endParaRPr lang="en-US"/>
        </a:p>
      </dgm:t>
    </dgm:pt>
    <dgm:pt modelId="{47906407-956C-4DBE-95F5-60B3E34737A1}" type="pres">
      <dgm:prSet presAssocID="{274A1F7C-FF7D-49DF-BC19-A31740450024}" presName="sibTrans" presStyleLbl="sibTrans2D1" presStyleIdx="1" presStyleCnt="4"/>
      <dgm:spPr/>
      <dgm:t>
        <a:bodyPr/>
        <a:lstStyle/>
        <a:p>
          <a:endParaRPr lang="en-US"/>
        </a:p>
      </dgm:t>
    </dgm:pt>
    <dgm:pt modelId="{585FE9A8-D8F9-48B3-BD89-BCB8D40C3B62}" type="pres">
      <dgm:prSet presAssocID="{C86AF644-A202-465B-986C-F66F4C0A09FE}" presName="node" presStyleLbl="node1" presStyleIdx="2" presStyleCnt="4" custScaleX="118886" custScaleY="83273" custRadScaleRad="125302" custRadScaleInc="2293">
        <dgm:presLayoutVars>
          <dgm:bulletEnabled val="1"/>
        </dgm:presLayoutVars>
      </dgm:prSet>
      <dgm:spPr/>
      <dgm:t>
        <a:bodyPr/>
        <a:lstStyle/>
        <a:p>
          <a:endParaRPr lang="en-US"/>
        </a:p>
      </dgm:t>
    </dgm:pt>
    <dgm:pt modelId="{61A87214-CB21-4889-AF91-57B4116DD7F6}" type="pres">
      <dgm:prSet presAssocID="{C86AF644-A202-465B-986C-F66F4C0A09FE}" presName="dummy" presStyleCnt="0"/>
      <dgm:spPr/>
      <dgm:t>
        <a:bodyPr/>
        <a:lstStyle/>
        <a:p>
          <a:endParaRPr lang="en-US"/>
        </a:p>
      </dgm:t>
    </dgm:pt>
    <dgm:pt modelId="{607E6A0A-3655-4CA6-91D8-44B285A4941A}" type="pres">
      <dgm:prSet presAssocID="{FD225BFA-EC92-4709-8193-75F266C9714F}" presName="sibTrans" presStyleLbl="sibTrans2D1" presStyleIdx="2" presStyleCnt="4"/>
      <dgm:spPr/>
      <dgm:t>
        <a:bodyPr/>
        <a:lstStyle/>
        <a:p>
          <a:endParaRPr lang="en-US"/>
        </a:p>
      </dgm:t>
    </dgm:pt>
    <dgm:pt modelId="{819BC320-0E3F-4F15-A919-57F70CA02FCD}" type="pres">
      <dgm:prSet presAssocID="{ABCADF7A-7ED1-44EC-B608-BFA2456D0BF1}" presName="node" presStyleLbl="node1" presStyleIdx="3" presStyleCnt="4" custScaleX="119648" custScaleY="76001" custRadScaleRad="152614" custRadScaleInc="6043">
        <dgm:presLayoutVars>
          <dgm:bulletEnabled val="1"/>
        </dgm:presLayoutVars>
      </dgm:prSet>
      <dgm:spPr/>
      <dgm:t>
        <a:bodyPr/>
        <a:lstStyle/>
        <a:p>
          <a:endParaRPr lang="en-US"/>
        </a:p>
      </dgm:t>
    </dgm:pt>
    <dgm:pt modelId="{46156E6F-80BF-4EEB-9889-1CA1A20B7461}" type="pres">
      <dgm:prSet presAssocID="{ABCADF7A-7ED1-44EC-B608-BFA2456D0BF1}" presName="dummy" presStyleCnt="0"/>
      <dgm:spPr/>
      <dgm:t>
        <a:bodyPr/>
        <a:lstStyle/>
        <a:p>
          <a:endParaRPr lang="en-US"/>
        </a:p>
      </dgm:t>
    </dgm:pt>
    <dgm:pt modelId="{0DD71EEF-493C-4E91-89BE-3AD922D5DFEC}" type="pres">
      <dgm:prSet presAssocID="{550C664F-08C6-4AB0-A8BA-427258162553}" presName="sibTrans" presStyleLbl="sibTrans2D1" presStyleIdx="3" presStyleCnt="4"/>
      <dgm:spPr/>
      <dgm:t>
        <a:bodyPr/>
        <a:lstStyle/>
        <a:p>
          <a:endParaRPr lang="en-US"/>
        </a:p>
      </dgm:t>
    </dgm:pt>
  </dgm:ptLst>
  <dgm:cxnLst>
    <dgm:cxn modelId="{F35B8FBE-6E90-F244-9256-8C78BF1575E4}" type="presOf" srcId="{78A7C5B0-5227-4C8B-AA01-92D448A818AF}" destId="{DA4DB111-7C98-44ED-BC7C-C91D7DDAE81E}" srcOrd="0" destOrd="0" presId="urn:microsoft.com/office/officeart/2005/8/layout/radial6"/>
    <dgm:cxn modelId="{410483D2-14FF-494F-B1BC-22E5AD704DB5}" type="presOf" srcId="{FD225BFA-EC92-4709-8193-75F266C9714F}" destId="{607E6A0A-3655-4CA6-91D8-44B285A4941A}" srcOrd="0" destOrd="0" presId="urn:microsoft.com/office/officeart/2005/8/layout/radial6"/>
    <dgm:cxn modelId="{0C9C562D-670E-0B43-9F2E-8BC36DDDAD49}" type="presOf" srcId="{274A1F7C-FF7D-49DF-BC19-A31740450024}" destId="{47906407-956C-4DBE-95F5-60B3E34737A1}" srcOrd="0" destOrd="0" presId="urn:microsoft.com/office/officeart/2005/8/layout/radial6"/>
    <dgm:cxn modelId="{949B4F5D-0DB0-704D-8D37-74EBC4AEDDF4}" type="presOf" srcId="{188A0AD8-3361-466A-980F-FD629CABEA5D}" destId="{C09C0B9D-C626-4352-937F-E565C32A1F1A}" srcOrd="0" destOrd="0" presId="urn:microsoft.com/office/officeart/2005/8/layout/radial6"/>
    <dgm:cxn modelId="{9426A0FF-575B-4451-AC2F-24F426AAFB4C}" srcId="{0AA34E75-C871-4636-82AC-E87B52167F2D}" destId="{ABCADF7A-7ED1-44EC-B608-BFA2456D0BF1}" srcOrd="3" destOrd="0" parTransId="{8A1E2C0D-A1DE-4345-9535-20746F249212}" sibTransId="{550C664F-08C6-4AB0-A8BA-427258162553}"/>
    <dgm:cxn modelId="{A154A5B9-5EC8-471A-96F8-FE21466BD2C0}" srcId="{0AA34E75-C871-4636-82AC-E87B52167F2D}" destId="{C86AF644-A202-465B-986C-F66F4C0A09FE}" srcOrd="2" destOrd="0" parTransId="{C779C0AF-D271-4A58-BB19-C35BD8C60CE1}" sibTransId="{FD225BFA-EC92-4709-8193-75F266C9714F}"/>
    <dgm:cxn modelId="{B068EF74-4A42-3D40-B197-2BB280B7E29A}" type="presOf" srcId="{550C664F-08C6-4AB0-A8BA-427258162553}" destId="{0DD71EEF-493C-4E91-89BE-3AD922D5DFEC}" srcOrd="0" destOrd="0" presId="urn:microsoft.com/office/officeart/2005/8/layout/radial6"/>
    <dgm:cxn modelId="{CDDB5260-F00E-B443-8CAF-36B92FE2F24D}" type="presOf" srcId="{ABCADF7A-7ED1-44EC-B608-BFA2456D0BF1}" destId="{819BC320-0E3F-4F15-A919-57F70CA02FCD}" srcOrd="0" destOrd="0" presId="urn:microsoft.com/office/officeart/2005/8/layout/radial6"/>
    <dgm:cxn modelId="{182F380F-56D4-2F44-8A75-2042EDB3AB39}" type="presOf" srcId="{0AA34E75-C871-4636-82AC-E87B52167F2D}" destId="{E6AF0A74-5C53-4808-8A77-31B80B0E5BF6}" srcOrd="0" destOrd="0" presId="urn:microsoft.com/office/officeart/2005/8/layout/radial6"/>
    <dgm:cxn modelId="{F712D528-52CB-874B-8DEA-D978607A4ECF}" type="presOf" srcId="{053550CC-D558-47D3-BB85-AEC146FC1E73}" destId="{18949E23-5716-41EE-8482-AD899487C22A}" srcOrd="0" destOrd="0" presId="urn:microsoft.com/office/officeart/2005/8/layout/radial6"/>
    <dgm:cxn modelId="{671463A1-BD77-4E7B-8641-51B69E711DE6}" srcId="{0AA34E75-C871-4636-82AC-E87B52167F2D}" destId="{053550CC-D558-47D3-BB85-AEC146FC1E73}" srcOrd="1" destOrd="0" parTransId="{EEAEC8F7-C456-4B17-A39A-8C9F0CE7FF7F}" sibTransId="{274A1F7C-FF7D-49DF-BC19-A31740450024}"/>
    <dgm:cxn modelId="{3417AD69-EAA2-43F0-8528-859C472288BF}" srcId="{0AA34E75-C871-4636-82AC-E87B52167F2D}" destId="{AC3E7205-C590-4C12-9D02-2D2D91E25E73}" srcOrd="0" destOrd="0" parTransId="{C72E16C8-A3A3-4D61-BA9F-136C8BBE749A}" sibTransId="{188A0AD8-3361-466A-980F-FD629CABEA5D}"/>
    <dgm:cxn modelId="{DF8FAF33-CC3D-FE4E-91A1-7EE12EC64FF0}" type="presOf" srcId="{AC3E7205-C590-4C12-9D02-2D2D91E25E73}" destId="{21E2B31A-E4B2-4ECF-88AA-8FCC85E6F254}" srcOrd="0" destOrd="0" presId="urn:microsoft.com/office/officeart/2005/8/layout/radial6"/>
    <dgm:cxn modelId="{650CFF69-2CB2-4304-8E6F-0C50330F4E83}" srcId="{78A7C5B0-5227-4C8B-AA01-92D448A818AF}" destId="{0AA34E75-C871-4636-82AC-E87B52167F2D}" srcOrd="0" destOrd="0" parTransId="{7951B0F9-C179-4EF5-82AB-9C0960BAD989}" sibTransId="{D4C38F3D-FB10-4FFF-B562-EB61B4FD0556}"/>
    <dgm:cxn modelId="{3AC15197-ECF5-BD47-8BD8-986239FE3C63}" type="presOf" srcId="{C86AF644-A202-465B-986C-F66F4C0A09FE}" destId="{585FE9A8-D8F9-48B3-BD89-BCB8D40C3B62}" srcOrd="0" destOrd="0" presId="urn:microsoft.com/office/officeart/2005/8/layout/radial6"/>
    <dgm:cxn modelId="{65CF0699-9708-6443-83B4-16218456315F}" type="presParOf" srcId="{DA4DB111-7C98-44ED-BC7C-C91D7DDAE81E}" destId="{E6AF0A74-5C53-4808-8A77-31B80B0E5BF6}" srcOrd="0" destOrd="0" presId="urn:microsoft.com/office/officeart/2005/8/layout/radial6"/>
    <dgm:cxn modelId="{B75ABCDD-C881-5943-9509-DE853CFF968B}" type="presParOf" srcId="{DA4DB111-7C98-44ED-BC7C-C91D7DDAE81E}" destId="{21E2B31A-E4B2-4ECF-88AA-8FCC85E6F254}" srcOrd="1" destOrd="0" presId="urn:microsoft.com/office/officeart/2005/8/layout/radial6"/>
    <dgm:cxn modelId="{B904B080-F4AC-D54F-AF96-079A904E3EB7}" type="presParOf" srcId="{DA4DB111-7C98-44ED-BC7C-C91D7DDAE81E}" destId="{A740D28C-C6E5-4D3D-829E-B2E72DEC6932}" srcOrd="2" destOrd="0" presId="urn:microsoft.com/office/officeart/2005/8/layout/radial6"/>
    <dgm:cxn modelId="{C6B31E9A-4FC6-0F44-A353-F13A3E18614D}" type="presParOf" srcId="{DA4DB111-7C98-44ED-BC7C-C91D7DDAE81E}" destId="{C09C0B9D-C626-4352-937F-E565C32A1F1A}" srcOrd="3" destOrd="0" presId="urn:microsoft.com/office/officeart/2005/8/layout/radial6"/>
    <dgm:cxn modelId="{D35C183E-FE1F-E543-947B-45F3E84CC02B}" type="presParOf" srcId="{DA4DB111-7C98-44ED-BC7C-C91D7DDAE81E}" destId="{18949E23-5716-41EE-8482-AD899487C22A}" srcOrd="4" destOrd="0" presId="urn:microsoft.com/office/officeart/2005/8/layout/radial6"/>
    <dgm:cxn modelId="{44E67FD0-2094-D444-A5D7-668F43F75BA8}" type="presParOf" srcId="{DA4DB111-7C98-44ED-BC7C-C91D7DDAE81E}" destId="{22544C63-152D-4BA0-B4E1-6E36758E97BB}" srcOrd="5" destOrd="0" presId="urn:microsoft.com/office/officeart/2005/8/layout/radial6"/>
    <dgm:cxn modelId="{BE47D6A4-8E45-0B40-A80C-9A12DBFFA2C0}" type="presParOf" srcId="{DA4DB111-7C98-44ED-BC7C-C91D7DDAE81E}" destId="{47906407-956C-4DBE-95F5-60B3E34737A1}" srcOrd="6" destOrd="0" presId="urn:microsoft.com/office/officeart/2005/8/layout/radial6"/>
    <dgm:cxn modelId="{FE7D892D-D975-1443-A34E-32A4F13C8CF8}" type="presParOf" srcId="{DA4DB111-7C98-44ED-BC7C-C91D7DDAE81E}" destId="{585FE9A8-D8F9-48B3-BD89-BCB8D40C3B62}" srcOrd="7" destOrd="0" presId="urn:microsoft.com/office/officeart/2005/8/layout/radial6"/>
    <dgm:cxn modelId="{206D0F39-B06E-3740-B8D4-B85753C3D742}" type="presParOf" srcId="{DA4DB111-7C98-44ED-BC7C-C91D7DDAE81E}" destId="{61A87214-CB21-4889-AF91-57B4116DD7F6}" srcOrd="8" destOrd="0" presId="urn:microsoft.com/office/officeart/2005/8/layout/radial6"/>
    <dgm:cxn modelId="{8448EB1A-0D7D-C840-9EFF-5BD2D36189CD}" type="presParOf" srcId="{DA4DB111-7C98-44ED-BC7C-C91D7DDAE81E}" destId="{607E6A0A-3655-4CA6-91D8-44B285A4941A}" srcOrd="9" destOrd="0" presId="urn:microsoft.com/office/officeart/2005/8/layout/radial6"/>
    <dgm:cxn modelId="{F19B73E4-EFCA-9C46-A75D-785DB8380235}" type="presParOf" srcId="{DA4DB111-7C98-44ED-BC7C-C91D7DDAE81E}" destId="{819BC320-0E3F-4F15-A919-57F70CA02FCD}" srcOrd="10" destOrd="0" presId="urn:microsoft.com/office/officeart/2005/8/layout/radial6"/>
    <dgm:cxn modelId="{A0262B73-71DD-BB44-BA4B-A5DB61558E29}" type="presParOf" srcId="{DA4DB111-7C98-44ED-BC7C-C91D7DDAE81E}" destId="{46156E6F-80BF-4EEB-9889-1CA1A20B7461}" srcOrd="11" destOrd="0" presId="urn:microsoft.com/office/officeart/2005/8/layout/radial6"/>
    <dgm:cxn modelId="{FE2DF487-82BB-E247-8091-690419524291}" type="presParOf" srcId="{DA4DB111-7C98-44ED-BC7C-C91D7DDAE81E}" destId="{0DD71EEF-493C-4E91-89BE-3AD922D5DFEC}"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A7C5B0-5227-4C8B-AA01-92D448A818AF}" type="doc">
      <dgm:prSet loTypeId="urn:microsoft.com/office/officeart/2005/8/layout/radial6" loCatId="cycle" qsTypeId="urn:microsoft.com/office/officeart/2005/8/quickstyle/3D1" qsCatId="3D" csTypeId="urn:microsoft.com/office/officeart/2005/8/colors/colorful1" csCatId="colorful" phldr="1"/>
      <dgm:spPr/>
      <dgm:t>
        <a:bodyPr/>
        <a:lstStyle/>
        <a:p>
          <a:endParaRPr lang="en-US"/>
        </a:p>
      </dgm:t>
    </dgm:pt>
    <dgm:pt modelId="{0AA34E75-C871-4636-82AC-E87B52167F2D}">
      <dgm:prSet phldrT="[Text]"/>
      <dgm:spPr>
        <a:blipFill rotWithShape="0">
          <a:blip xmlns:r="http://schemas.openxmlformats.org/officeDocument/2006/relationships" r:embed="rId1"/>
          <a:stretch>
            <a:fillRect/>
          </a:stretch>
        </a:blipFill>
      </dgm:spPr>
      <dgm:t>
        <a:bodyPr/>
        <a:lstStyle/>
        <a:p>
          <a:r>
            <a:rPr lang="en-US" dirty="0" smtClean="0"/>
            <a:t> </a:t>
          </a:r>
          <a:endParaRPr lang="en-US" dirty="0"/>
        </a:p>
      </dgm:t>
    </dgm:pt>
    <dgm:pt modelId="{7951B0F9-C179-4EF5-82AB-9C0960BAD989}" type="parTrans" cxnId="{650CFF69-2CB2-4304-8E6F-0C50330F4E83}">
      <dgm:prSet/>
      <dgm:spPr/>
      <dgm:t>
        <a:bodyPr/>
        <a:lstStyle/>
        <a:p>
          <a:endParaRPr lang="en-US"/>
        </a:p>
      </dgm:t>
    </dgm:pt>
    <dgm:pt modelId="{D4C38F3D-FB10-4FFF-B562-EB61B4FD0556}" type="sibTrans" cxnId="{650CFF69-2CB2-4304-8E6F-0C50330F4E83}">
      <dgm:prSet/>
      <dgm:spPr/>
      <dgm:t>
        <a:bodyPr/>
        <a:lstStyle/>
        <a:p>
          <a:endParaRPr lang="en-US"/>
        </a:p>
      </dgm:t>
    </dgm:pt>
    <dgm:pt modelId="{AC3E7205-C590-4C12-9D02-2D2D91E25E73}">
      <dgm:prSet phldrT="[Text]" custT="1"/>
      <dgm:spPr/>
      <dgm:t>
        <a:bodyPr/>
        <a:lstStyle/>
        <a:p>
          <a:r>
            <a:rPr lang="en-US" sz="1000" b="1" dirty="0" smtClean="0"/>
            <a:t>What is TRUE STORYTELLING </a:t>
          </a:r>
          <a:r>
            <a:rPr lang="en-US" sz="1800" b="1" dirty="0" smtClean="0"/>
            <a:t>now</a:t>
          </a:r>
          <a:r>
            <a:rPr lang="en-US" sz="1000" b="1" dirty="0" smtClean="0"/>
            <a:t>?</a:t>
          </a:r>
          <a:endParaRPr lang="en-US" sz="1000" b="1" dirty="0"/>
        </a:p>
      </dgm:t>
    </dgm:pt>
    <dgm:pt modelId="{C72E16C8-A3A3-4D61-BA9F-136C8BBE749A}" type="parTrans" cxnId="{3417AD69-EAA2-43F0-8528-859C472288BF}">
      <dgm:prSet/>
      <dgm:spPr/>
      <dgm:t>
        <a:bodyPr/>
        <a:lstStyle/>
        <a:p>
          <a:endParaRPr lang="en-US"/>
        </a:p>
      </dgm:t>
    </dgm:pt>
    <dgm:pt modelId="{188A0AD8-3361-466A-980F-FD629CABEA5D}" type="sibTrans" cxnId="{3417AD69-EAA2-43F0-8528-859C472288BF}">
      <dgm:prSet/>
      <dgm:spPr/>
      <dgm:t>
        <a:bodyPr/>
        <a:lstStyle/>
        <a:p>
          <a:endParaRPr lang="en-US"/>
        </a:p>
      </dgm:t>
    </dgm:pt>
    <dgm:pt modelId="{053550CC-D558-47D3-BB85-AEC146FC1E73}">
      <dgm:prSet phldrT="[Text]"/>
      <dgm:spPr/>
      <dgm:t>
        <a:bodyPr/>
        <a:lstStyle/>
        <a:p>
          <a:r>
            <a:rPr lang="en-US" b="1" dirty="0" smtClean="0"/>
            <a:t>How to plan FUTURE?</a:t>
          </a:r>
          <a:endParaRPr lang="en-US" b="1" dirty="0"/>
        </a:p>
      </dgm:t>
    </dgm:pt>
    <dgm:pt modelId="{EEAEC8F7-C456-4B17-A39A-8C9F0CE7FF7F}" type="parTrans" cxnId="{671463A1-BD77-4E7B-8641-51B69E711DE6}">
      <dgm:prSet/>
      <dgm:spPr/>
      <dgm:t>
        <a:bodyPr/>
        <a:lstStyle/>
        <a:p>
          <a:endParaRPr lang="en-US"/>
        </a:p>
      </dgm:t>
    </dgm:pt>
    <dgm:pt modelId="{274A1F7C-FF7D-49DF-BC19-A31740450024}" type="sibTrans" cxnId="{671463A1-BD77-4E7B-8641-51B69E711DE6}">
      <dgm:prSet/>
      <dgm:spPr/>
      <dgm:t>
        <a:bodyPr/>
        <a:lstStyle/>
        <a:p>
          <a:endParaRPr lang="en-US"/>
        </a:p>
      </dgm:t>
    </dgm:pt>
    <dgm:pt modelId="{C86AF644-A202-465B-986C-F66F4C0A09FE}">
      <dgm:prSet phldrT="[Text]"/>
      <dgm:spPr/>
      <dgm:t>
        <a:bodyPr/>
        <a:lstStyle/>
        <a:p>
          <a:r>
            <a:rPr lang="en-US" b="1" dirty="0" smtClean="0"/>
            <a:t>When &amp; Where to do PROJECT</a:t>
          </a:r>
          <a:r>
            <a:rPr lang="en-US" b="1" baseline="30000" dirty="0" smtClean="0"/>
            <a:t>?</a:t>
          </a:r>
          <a:endParaRPr lang="en-US" b="1" dirty="0"/>
        </a:p>
      </dgm:t>
    </dgm:pt>
    <dgm:pt modelId="{C779C0AF-D271-4A58-BB19-C35BD8C60CE1}" type="parTrans" cxnId="{A154A5B9-5EC8-471A-96F8-FE21466BD2C0}">
      <dgm:prSet/>
      <dgm:spPr/>
      <dgm:t>
        <a:bodyPr/>
        <a:lstStyle/>
        <a:p>
          <a:endParaRPr lang="en-US"/>
        </a:p>
      </dgm:t>
    </dgm:pt>
    <dgm:pt modelId="{FD225BFA-EC92-4709-8193-75F266C9714F}" type="sibTrans" cxnId="{A154A5B9-5EC8-471A-96F8-FE21466BD2C0}">
      <dgm:prSet/>
      <dgm:spPr/>
      <dgm:t>
        <a:bodyPr/>
        <a:lstStyle/>
        <a:p>
          <a:endParaRPr lang="en-US"/>
        </a:p>
      </dgm:t>
    </dgm:pt>
    <dgm:pt modelId="{ABCADF7A-7ED1-44EC-B608-BFA2456D0BF1}">
      <dgm:prSet phldrT="[Text]"/>
      <dgm:spPr/>
      <dgm:t>
        <a:bodyPr/>
        <a:lstStyle/>
        <a:p>
          <a:r>
            <a:rPr lang="en-US" b="1" dirty="0" smtClean="0"/>
            <a:t>Reflect on OUTCOMES?</a:t>
          </a:r>
          <a:endParaRPr lang="en-US" b="1" dirty="0"/>
        </a:p>
      </dgm:t>
    </dgm:pt>
    <dgm:pt modelId="{8A1E2C0D-A1DE-4345-9535-20746F249212}" type="parTrans" cxnId="{9426A0FF-575B-4451-AC2F-24F426AAFB4C}">
      <dgm:prSet/>
      <dgm:spPr/>
      <dgm:t>
        <a:bodyPr/>
        <a:lstStyle/>
        <a:p>
          <a:endParaRPr lang="en-US"/>
        </a:p>
      </dgm:t>
    </dgm:pt>
    <dgm:pt modelId="{550C664F-08C6-4AB0-A8BA-427258162553}" type="sibTrans" cxnId="{9426A0FF-575B-4451-AC2F-24F426AAFB4C}">
      <dgm:prSet/>
      <dgm:spPr/>
      <dgm:t>
        <a:bodyPr/>
        <a:lstStyle/>
        <a:p>
          <a:endParaRPr lang="en-US"/>
        </a:p>
      </dgm:t>
    </dgm:pt>
    <dgm:pt modelId="{DA4DB111-7C98-44ED-BC7C-C91D7DDAE81E}" type="pres">
      <dgm:prSet presAssocID="{78A7C5B0-5227-4C8B-AA01-92D448A818AF}" presName="Name0" presStyleCnt="0">
        <dgm:presLayoutVars>
          <dgm:chMax val="1"/>
          <dgm:dir/>
          <dgm:animLvl val="ctr"/>
          <dgm:resizeHandles val="exact"/>
        </dgm:presLayoutVars>
      </dgm:prSet>
      <dgm:spPr/>
      <dgm:t>
        <a:bodyPr/>
        <a:lstStyle/>
        <a:p>
          <a:endParaRPr lang="en-US"/>
        </a:p>
      </dgm:t>
    </dgm:pt>
    <dgm:pt modelId="{E6AF0A74-5C53-4808-8A77-31B80B0E5BF6}" type="pres">
      <dgm:prSet presAssocID="{0AA34E75-C871-4636-82AC-E87B52167F2D}" presName="centerShape" presStyleLbl="node0" presStyleIdx="0" presStyleCnt="1" custScaleX="191991" custScaleY="176335"/>
      <dgm:spPr/>
      <dgm:t>
        <a:bodyPr/>
        <a:lstStyle/>
        <a:p>
          <a:endParaRPr lang="en-US"/>
        </a:p>
      </dgm:t>
    </dgm:pt>
    <dgm:pt modelId="{21E2B31A-E4B2-4ECF-88AA-8FCC85E6F254}" type="pres">
      <dgm:prSet presAssocID="{AC3E7205-C590-4C12-9D02-2D2D91E25E73}" presName="node" presStyleLbl="node1" presStyleIdx="0" presStyleCnt="4" custScaleX="130619" custScaleY="78032" custRadScaleRad="123130" custRadScaleInc="-1167">
        <dgm:presLayoutVars>
          <dgm:bulletEnabled val="1"/>
        </dgm:presLayoutVars>
      </dgm:prSet>
      <dgm:spPr/>
      <dgm:t>
        <a:bodyPr/>
        <a:lstStyle/>
        <a:p>
          <a:endParaRPr lang="en-US"/>
        </a:p>
      </dgm:t>
    </dgm:pt>
    <dgm:pt modelId="{A740D28C-C6E5-4D3D-829E-B2E72DEC6932}" type="pres">
      <dgm:prSet presAssocID="{AC3E7205-C590-4C12-9D02-2D2D91E25E73}" presName="dummy" presStyleCnt="0"/>
      <dgm:spPr/>
      <dgm:t>
        <a:bodyPr/>
        <a:lstStyle/>
        <a:p>
          <a:endParaRPr lang="en-US"/>
        </a:p>
      </dgm:t>
    </dgm:pt>
    <dgm:pt modelId="{C09C0B9D-C626-4352-937F-E565C32A1F1A}" type="pres">
      <dgm:prSet presAssocID="{188A0AD8-3361-466A-980F-FD629CABEA5D}" presName="sibTrans" presStyleLbl="sibTrans2D1" presStyleIdx="0" presStyleCnt="4"/>
      <dgm:spPr/>
      <dgm:t>
        <a:bodyPr/>
        <a:lstStyle/>
        <a:p>
          <a:endParaRPr lang="en-US"/>
        </a:p>
      </dgm:t>
    </dgm:pt>
    <dgm:pt modelId="{18949E23-5716-41EE-8482-AD899487C22A}" type="pres">
      <dgm:prSet presAssocID="{053550CC-D558-47D3-BB85-AEC146FC1E73}" presName="node" presStyleLbl="node1" presStyleIdx="1" presStyleCnt="4" custScaleX="106317" custScaleY="79284" custRadScaleRad="139319" custRadScaleInc="74">
        <dgm:presLayoutVars>
          <dgm:bulletEnabled val="1"/>
        </dgm:presLayoutVars>
      </dgm:prSet>
      <dgm:spPr/>
      <dgm:t>
        <a:bodyPr/>
        <a:lstStyle/>
        <a:p>
          <a:endParaRPr lang="en-US"/>
        </a:p>
      </dgm:t>
    </dgm:pt>
    <dgm:pt modelId="{22544C63-152D-4BA0-B4E1-6E36758E97BB}" type="pres">
      <dgm:prSet presAssocID="{053550CC-D558-47D3-BB85-AEC146FC1E73}" presName="dummy" presStyleCnt="0"/>
      <dgm:spPr/>
      <dgm:t>
        <a:bodyPr/>
        <a:lstStyle/>
        <a:p>
          <a:endParaRPr lang="en-US"/>
        </a:p>
      </dgm:t>
    </dgm:pt>
    <dgm:pt modelId="{47906407-956C-4DBE-95F5-60B3E34737A1}" type="pres">
      <dgm:prSet presAssocID="{274A1F7C-FF7D-49DF-BC19-A31740450024}" presName="sibTrans" presStyleLbl="sibTrans2D1" presStyleIdx="1" presStyleCnt="4"/>
      <dgm:spPr/>
      <dgm:t>
        <a:bodyPr/>
        <a:lstStyle/>
        <a:p>
          <a:endParaRPr lang="en-US"/>
        </a:p>
      </dgm:t>
    </dgm:pt>
    <dgm:pt modelId="{585FE9A8-D8F9-48B3-BD89-BCB8D40C3B62}" type="pres">
      <dgm:prSet presAssocID="{C86AF644-A202-465B-986C-F66F4C0A09FE}" presName="node" presStyleLbl="node1" presStyleIdx="2" presStyleCnt="4" custScaleX="118886" custScaleY="83273" custRadScaleRad="125302" custRadScaleInc="2293">
        <dgm:presLayoutVars>
          <dgm:bulletEnabled val="1"/>
        </dgm:presLayoutVars>
      </dgm:prSet>
      <dgm:spPr/>
      <dgm:t>
        <a:bodyPr/>
        <a:lstStyle/>
        <a:p>
          <a:endParaRPr lang="en-US"/>
        </a:p>
      </dgm:t>
    </dgm:pt>
    <dgm:pt modelId="{61A87214-CB21-4889-AF91-57B4116DD7F6}" type="pres">
      <dgm:prSet presAssocID="{C86AF644-A202-465B-986C-F66F4C0A09FE}" presName="dummy" presStyleCnt="0"/>
      <dgm:spPr/>
      <dgm:t>
        <a:bodyPr/>
        <a:lstStyle/>
        <a:p>
          <a:endParaRPr lang="en-US"/>
        </a:p>
      </dgm:t>
    </dgm:pt>
    <dgm:pt modelId="{607E6A0A-3655-4CA6-91D8-44B285A4941A}" type="pres">
      <dgm:prSet presAssocID="{FD225BFA-EC92-4709-8193-75F266C9714F}" presName="sibTrans" presStyleLbl="sibTrans2D1" presStyleIdx="2" presStyleCnt="4"/>
      <dgm:spPr/>
      <dgm:t>
        <a:bodyPr/>
        <a:lstStyle/>
        <a:p>
          <a:endParaRPr lang="en-US"/>
        </a:p>
      </dgm:t>
    </dgm:pt>
    <dgm:pt modelId="{819BC320-0E3F-4F15-A919-57F70CA02FCD}" type="pres">
      <dgm:prSet presAssocID="{ABCADF7A-7ED1-44EC-B608-BFA2456D0BF1}" presName="node" presStyleLbl="node1" presStyleIdx="3" presStyleCnt="4" custScaleX="119648" custScaleY="76001" custRadScaleRad="152614" custRadScaleInc="6043">
        <dgm:presLayoutVars>
          <dgm:bulletEnabled val="1"/>
        </dgm:presLayoutVars>
      </dgm:prSet>
      <dgm:spPr/>
      <dgm:t>
        <a:bodyPr/>
        <a:lstStyle/>
        <a:p>
          <a:endParaRPr lang="en-US"/>
        </a:p>
      </dgm:t>
    </dgm:pt>
    <dgm:pt modelId="{46156E6F-80BF-4EEB-9889-1CA1A20B7461}" type="pres">
      <dgm:prSet presAssocID="{ABCADF7A-7ED1-44EC-B608-BFA2456D0BF1}" presName="dummy" presStyleCnt="0"/>
      <dgm:spPr/>
      <dgm:t>
        <a:bodyPr/>
        <a:lstStyle/>
        <a:p>
          <a:endParaRPr lang="en-US"/>
        </a:p>
      </dgm:t>
    </dgm:pt>
    <dgm:pt modelId="{0DD71EEF-493C-4E91-89BE-3AD922D5DFEC}" type="pres">
      <dgm:prSet presAssocID="{550C664F-08C6-4AB0-A8BA-427258162553}" presName="sibTrans" presStyleLbl="sibTrans2D1" presStyleIdx="3" presStyleCnt="4"/>
      <dgm:spPr/>
      <dgm:t>
        <a:bodyPr/>
        <a:lstStyle/>
        <a:p>
          <a:endParaRPr lang="en-US"/>
        </a:p>
      </dgm:t>
    </dgm:pt>
  </dgm:ptLst>
  <dgm:cxnLst>
    <dgm:cxn modelId="{C8827920-823B-D440-89BF-CA0D1A741550}" type="presOf" srcId="{ABCADF7A-7ED1-44EC-B608-BFA2456D0BF1}" destId="{819BC320-0E3F-4F15-A919-57F70CA02FCD}" srcOrd="0" destOrd="0" presId="urn:microsoft.com/office/officeart/2005/8/layout/radial6"/>
    <dgm:cxn modelId="{DF26012E-2D07-114A-9A3E-FFC244197BB4}" type="presOf" srcId="{FD225BFA-EC92-4709-8193-75F266C9714F}" destId="{607E6A0A-3655-4CA6-91D8-44B285A4941A}" srcOrd="0" destOrd="0" presId="urn:microsoft.com/office/officeart/2005/8/layout/radial6"/>
    <dgm:cxn modelId="{16AEE472-F730-F84F-B30C-80548D07076F}" type="presOf" srcId="{550C664F-08C6-4AB0-A8BA-427258162553}" destId="{0DD71EEF-493C-4E91-89BE-3AD922D5DFEC}" srcOrd="0" destOrd="0" presId="urn:microsoft.com/office/officeart/2005/8/layout/radial6"/>
    <dgm:cxn modelId="{1AA5E5BE-40F5-0B49-B747-65B5DE246BD3}" type="presOf" srcId="{053550CC-D558-47D3-BB85-AEC146FC1E73}" destId="{18949E23-5716-41EE-8482-AD899487C22A}" srcOrd="0" destOrd="0" presId="urn:microsoft.com/office/officeart/2005/8/layout/radial6"/>
    <dgm:cxn modelId="{DD959A9F-5D7C-4C4D-A52B-1EB5A25CF938}" type="presOf" srcId="{0AA34E75-C871-4636-82AC-E87B52167F2D}" destId="{E6AF0A74-5C53-4808-8A77-31B80B0E5BF6}" srcOrd="0" destOrd="0" presId="urn:microsoft.com/office/officeart/2005/8/layout/radial6"/>
    <dgm:cxn modelId="{8C4E5F1C-EE57-CC4D-8DBB-C1A364350B7B}" type="presOf" srcId="{78A7C5B0-5227-4C8B-AA01-92D448A818AF}" destId="{DA4DB111-7C98-44ED-BC7C-C91D7DDAE81E}" srcOrd="0" destOrd="0" presId="urn:microsoft.com/office/officeart/2005/8/layout/radial6"/>
    <dgm:cxn modelId="{9426A0FF-575B-4451-AC2F-24F426AAFB4C}" srcId="{0AA34E75-C871-4636-82AC-E87B52167F2D}" destId="{ABCADF7A-7ED1-44EC-B608-BFA2456D0BF1}" srcOrd="3" destOrd="0" parTransId="{8A1E2C0D-A1DE-4345-9535-20746F249212}" sibTransId="{550C664F-08C6-4AB0-A8BA-427258162553}"/>
    <dgm:cxn modelId="{A154A5B9-5EC8-471A-96F8-FE21466BD2C0}" srcId="{0AA34E75-C871-4636-82AC-E87B52167F2D}" destId="{C86AF644-A202-465B-986C-F66F4C0A09FE}" srcOrd="2" destOrd="0" parTransId="{C779C0AF-D271-4A58-BB19-C35BD8C60CE1}" sibTransId="{FD225BFA-EC92-4709-8193-75F266C9714F}"/>
    <dgm:cxn modelId="{8A645ADE-84E6-8F42-9D98-A49CABA3861B}" type="presOf" srcId="{C86AF644-A202-465B-986C-F66F4C0A09FE}" destId="{585FE9A8-D8F9-48B3-BD89-BCB8D40C3B62}" srcOrd="0" destOrd="0" presId="urn:microsoft.com/office/officeart/2005/8/layout/radial6"/>
    <dgm:cxn modelId="{15FFE443-2662-2B41-9F74-DB54447EAD5D}" type="presOf" srcId="{274A1F7C-FF7D-49DF-BC19-A31740450024}" destId="{47906407-956C-4DBE-95F5-60B3E34737A1}" srcOrd="0" destOrd="0" presId="urn:microsoft.com/office/officeart/2005/8/layout/radial6"/>
    <dgm:cxn modelId="{671463A1-BD77-4E7B-8641-51B69E711DE6}" srcId="{0AA34E75-C871-4636-82AC-E87B52167F2D}" destId="{053550CC-D558-47D3-BB85-AEC146FC1E73}" srcOrd="1" destOrd="0" parTransId="{EEAEC8F7-C456-4B17-A39A-8C9F0CE7FF7F}" sibTransId="{274A1F7C-FF7D-49DF-BC19-A31740450024}"/>
    <dgm:cxn modelId="{3417AD69-EAA2-43F0-8528-859C472288BF}" srcId="{0AA34E75-C871-4636-82AC-E87B52167F2D}" destId="{AC3E7205-C590-4C12-9D02-2D2D91E25E73}" srcOrd="0" destOrd="0" parTransId="{C72E16C8-A3A3-4D61-BA9F-136C8BBE749A}" sibTransId="{188A0AD8-3361-466A-980F-FD629CABEA5D}"/>
    <dgm:cxn modelId="{F65F758D-4986-E343-B124-00E38D7DAA0B}" type="presOf" srcId="{188A0AD8-3361-466A-980F-FD629CABEA5D}" destId="{C09C0B9D-C626-4352-937F-E565C32A1F1A}" srcOrd="0" destOrd="0" presId="urn:microsoft.com/office/officeart/2005/8/layout/radial6"/>
    <dgm:cxn modelId="{650CFF69-2CB2-4304-8E6F-0C50330F4E83}" srcId="{78A7C5B0-5227-4C8B-AA01-92D448A818AF}" destId="{0AA34E75-C871-4636-82AC-E87B52167F2D}" srcOrd="0" destOrd="0" parTransId="{7951B0F9-C179-4EF5-82AB-9C0960BAD989}" sibTransId="{D4C38F3D-FB10-4FFF-B562-EB61B4FD0556}"/>
    <dgm:cxn modelId="{06BA3432-39F8-6943-8C42-5CACDE86DA67}" type="presOf" srcId="{AC3E7205-C590-4C12-9D02-2D2D91E25E73}" destId="{21E2B31A-E4B2-4ECF-88AA-8FCC85E6F254}" srcOrd="0" destOrd="0" presId="urn:microsoft.com/office/officeart/2005/8/layout/radial6"/>
    <dgm:cxn modelId="{27D7599C-5215-EC4C-9F0A-6A43486EF4F0}" type="presParOf" srcId="{DA4DB111-7C98-44ED-BC7C-C91D7DDAE81E}" destId="{E6AF0A74-5C53-4808-8A77-31B80B0E5BF6}" srcOrd="0" destOrd="0" presId="urn:microsoft.com/office/officeart/2005/8/layout/radial6"/>
    <dgm:cxn modelId="{88D9F3B9-D528-3148-95FC-A1C15001A91B}" type="presParOf" srcId="{DA4DB111-7C98-44ED-BC7C-C91D7DDAE81E}" destId="{21E2B31A-E4B2-4ECF-88AA-8FCC85E6F254}" srcOrd="1" destOrd="0" presId="urn:microsoft.com/office/officeart/2005/8/layout/radial6"/>
    <dgm:cxn modelId="{26288AC9-181D-624D-A8CF-232BFA0DAF31}" type="presParOf" srcId="{DA4DB111-7C98-44ED-BC7C-C91D7DDAE81E}" destId="{A740D28C-C6E5-4D3D-829E-B2E72DEC6932}" srcOrd="2" destOrd="0" presId="urn:microsoft.com/office/officeart/2005/8/layout/radial6"/>
    <dgm:cxn modelId="{B6FACDD8-F7E0-1B47-AFA1-F28F3AA35DA2}" type="presParOf" srcId="{DA4DB111-7C98-44ED-BC7C-C91D7DDAE81E}" destId="{C09C0B9D-C626-4352-937F-E565C32A1F1A}" srcOrd="3" destOrd="0" presId="urn:microsoft.com/office/officeart/2005/8/layout/radial6"/>
    <dgm:cxn modelId="{ED0783F6-E8F9-1A4A-BE21-67296712877D}" type="presParOf" srcId="{DA4DB111-7C98-44ED-BC7C-C91D7DDAE81E}" destId="{18949E23-5716-41EE-8482-AD899487C22A}" srcOrd="4" destOrd="0" presId="urn:microsoft.com/office/officeart/2005/8/layout/radial6"/>
    <dgm:cxn modelId="{056D2CB1-6D48-AA43-9188-D61B5A41316B}" type="presParOf" srcId="{DA4DB111-7C98-44ED-BC7C-C91D7DDAE81E}" destId="{22544C63-152D-4BA0-B4E1-6E36758E97BB}" srcOrd="5" destOrd="0" presId="urn:microsoft.com/office/officeart/2005/8/layout/radial6"/>
    <dgm:cxn modelId="{83622118-9C35-3647-B41F-F8E1A3788FDA}" type="presParOf" srcId="{DA4DB111-7C98-44ED-BC7C-C91D7DDAE81E}" destId="{47906407-956C-4DBE-95F5-60B3E34737A1}" srcOrd="6" destOrd="0" presId="urn:microsoft.com/office/officeart/2005/8/layout/radial6"/>
    <dgm:cxn modelId="{A0FFF8C9-BC5E-AD46-BDE3-354F62888981}" type="presParOf" srcId="{DA4DB111-7C98-44ED-BC7C-C91D7DDAE81E}" destId="{585FE9A8-D8F9-48B3-BD89-BCB8D40C3B62}" srcOrd="7" destOrd="0" presId="urn:microsoft.com/office/officeart/2005/8/layout/radial6"/>
    <dgm:cxn modelId="{DA5178FF-BD5C-B14D-9C5C-9B4E3F785AAE}" type="presParOf" srcId="{DA4DB111-7C98-44ED-BC7C-C91D7DDAE81E}" destId="{61A87214-CB21-4889-AF91-57B4116DD7F6}" srcOrd="8" destOrd="0" presId="urn:microsoft.com/office/officeart/2005/8/layout/radial6"/>
    <dgm:cxn modelId="{C7E76B90-FC68-B44A-A185-FD07A5130CF6}" type="presParOf" srcId="{DA4DB111-7C98-44ED-BC7C-C91D7DDAE81E}" destId="{607E6A0A-3655-4CA6-91D8-44B285A4941A}" srcOrd="9" destOrd="0" presId="urn:microsoft.com/office/officeart/2005/8/layout/radial6"/>
    <dgm:cxn modelId="{69012E70-632D-624C-83AD-830C8AA90FB6}" type="presParOf" srcId="{DA4DB111-7C98-44ED-BC7C-C91D7DDAE81E}" destId="{819BC320-0E3F-4F15-A919-57F70CA02FCD}" srcOrd="10" destOrd="0" presId="urn:microsoft.com/office/officeart/2005/8/layout/radial6"/>
    <dgm:cxn modelId="{91D65668-F050-AD41-AD0F-95D02D5CF84A}" type="presParOf" srcId="{DA4DB111-7C98-44ED-BC7C-C91D7DDAE81E}" destId="{46156E6F-80BF-4EEB-9889-1CA1A20B7461}" srcOrd="11" destOrd="0" presId="urn:microsoft.com/office/officeart/2005/8/layout/radial6"/>
    <dgm:cxn modelId="{B386DC77-EF60-5447-B866-C7207B42931D}" type="presParOf" srcId="{DA4DB111-7C98-44ED-BC7C-C91D7DDAE81E}" destId="{0DD71EEF-493C-4E91-89BE-3AD922D5DFEC}"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A7C5B0-5227-4C8B-AA01-92D448A818AF}" type="doc">
      <dgm:prSet loTypeId="urn:microsoft.com/office/officeart/2005/8/layout/radial6" loCatId="cycle" qsTypeId="urn:microsoft.com/office/officeart/2005/8/quickstyle/3D1" qsCatId="3D" csTypeId="urn:microsoft.com/office/officeart/2005/8/colors/colorful1" csCatId="colorful" phldr="1"/>
      <dgm:spPr/>
      <dgm:t>
        <a:bodyPr/>
        <a:lstStyle/>
        <a:p>
          <a:endParaRPr lang="en-US"/>
        </a:p>
      </dgm:t>
    </dgm:pt>
    <dgm:pt modelId="{0AA34E75-C871-4636-82AC-E87B52167F2D}">
      <dgm:prSet phldrT="[Text]"/>
      <dgm:spPr>
        <a:blipFill rotWithShape="0">
          <a:blip xmlns:r="http://schemas.openxmlformats.org/officeDocument/2006/relationships" r:embed="rId1"/>
          <a:stretch>
            <a:fillRect/>
          </a:stretch>
        </a:blipFill>
      </dgm:spPr>
      <dgm:t>
        <a:bodyPr/>
        <a:lstStyle/>
        <a:p>
          <a:r>
            <a:rPr lang="en-US" dirty="0" smtClean="0"/>
            <a:t> </a:t>
          </a:r>
          <a:endParaRPr lang="en-US" dirty="0"/>
        </a:p>
      </dgm:t>
    </dgm:pt>
    <dgm:pt modelId="{7951B0F9-C179-4EF5-82AB-9C0960BAD989}" type="parTrans" cxnId="{650CFF69-2CB2-4304-8E6F-0C50330F4E83}">
      <dgm:prSet/>
      <dgm:spPr/>
      <dgm:t>
        <a:bodyPr/>
        <a:lstStyle/>
        <a:p>
          <a:endParaRPr lang="en-US"/>
        </a:p>
      </dgm:t>
    </dgm:pt>
    <dgm:pt modelId="{D4C38F3D-FB10-4FFF-B562-EB61B4FD0556}" type="sibTrans" cxnId="{650CFF69-2CB2-4304-8E6F-0C50330F4E83}">
      <dgm:prSet/>
      <dgm:spPr/>
      <dgm:t>
        <a:bodyPr/>
        <a:lstStyle/>
        <a:p>
          <a:endParaRPr lang="en-US"/>
        </a:p>
      </dgm:t>
    </dgm:pt>
    <dgm:pt modelId="{AC3E7205-C590-4C12-9D02-2D2D91E25E73}">
      <dgm:prSet phldrT="[Text]" custT="1"/>
      <dgm:spPr/>
      <dgm:t>
        <a:bodyPr/>
        <a:lstStyle/>
        <a:p>
          <a:r>
            <a:rPr lang="en-US" sz="1000" b="1" dirty="0" smtClean="0"/>
            <a:t>What is TRUE STORYTELLING </a:t>
          </a:r>
          <a:r>
            <a:rPr lang="en-US" sz="1800" b="1" dirty="0" smtClean="0"/>
            <a:t>now</a:t>
          </a:r>
          <a:r>
            <a:rPr lang="en-US" sz="1000" b="1" dirty="0" smtClean="0"/>
            <a:t>?</a:t>
          </a:r>
          <a:endParaRPr lang="en-US" sz="1000" b="1" dirty="0"/>
        </a:p>
      </dgm:t>
    </dgm:pt>
    <dgm:pt modelId="{C72E16C8-A3A3-4D61-BA9F-136C8BBE749A}" type="parTrans" cxnId="{3417AD69-EAA2-43F0-8528-859C472288BF}">
      <dgm:prSet/>
      <dgm:spPr/>
      <dgm:t>
        <a:bodyPr/>
        <a:lstStyle/>
        <a:p>
          <a:endParaRPr lang="en-US"/>
        </a:p>
      </dgm:t>
    </dgm:pt>
    <dgm:pt modelId="{188A0AD8-3361-466A-980F-FD629CABEA5D}" type="sibTrans" cxnId="{3417AD69-EAA2-43F0-8528-859C472288BF}">
      <dgm:prSet/>
      <dgm:spPr/>
      <dgm:t>
        <a:bodyPr/>
        <a:lstStyle/>
        <a:p>
          <a:endParaRPr lang="en-US"/>
        </a:p>
      </dgm:t>
    </dgm:pt>
    <dgm:pt modelId="{053550CC-D558-47D3-BB85-AEC146FC1E73}">
      <dgm:prSet phldrT="[Text]"/>
      <dgm:spPr/>
      <dgm:t>
        <a:bodyPr/>
        <a:lstStyle/>
        <a:p>
          <a:r>
            <a:rPr lang="en-US" b="1" dirty="0" smtClean="0"/>
            <a:t>How to plan FUTURE?</a:t>
          </a:r>
          <a:endParaRPr lang="en-US" b="1" dirty="0"/>
        </a:p>
      </dgm:t>
    </dgm:pt>
    <dgm:pt modelId="{EEAEC8F7-C456-4B17-A39A-8C9F0CE7FF7F}" type="parTrans" cxnId="{671463A1-BD77-4E7B-8641-51B69E711DE6}">
      <dgm:prSet/>
      <dgm:spPr/>
      <dgm:t>
        <a:bodyPr/>
        <a:lstStyle/>
        <a:p>
          <a:endParaRPr lang="en-US"/>
        </a:p>
      </dgm:t>
    </dgm:pt>
    <dgm:pt modelId="{274A1F7C-FF7D-49DF-BC19-A31740450024}" type="sibTrans" cxnId="{671463A1-BD77-4E7B-8641-51B69E711DE6}">
      <dgm:prSet/>
      <dgm:spPr/>
      <dgm:t>
        <a:bodyPr/>
        <a:lstStyle/>
        <a:p>
          <a:endParaRPr lang="en-US"/>
        </a:p>
      </dgm:t>
    </dgm:pt>
    <dgm:pt modelId="{C86AF644-A202-465B-986C-F66F4C0A09FE}">
      <dgm:prSet phldrT="[Text]"/>
      <dgm:spPr/>
      <dgm:t>
        <a:bodyPr/>
        <a:lstStyle/>
        <a:p>
          <a:r>
            <a:rPr lang="en-US" b="1" dirty="0" smtClean="0"/>
            <a:t>When &amp; Where to do PROJECT</a:t>
          </a:r>
          <a:r>
            <a:rPr lang="en-US" b="1" baseline="30000" dirty="0" smtClean="0"/>
            <a:t>?</a:t>
          </a:r>
          <a:endParaRPr lang="en-US" b="1" dirty="0"/>
        </a:p>
      </dgm:t>
    </dgm:pt>
    <dgm:pt modelId="{C779C0AF-D271-4A58-BB19-C35BD8C60CE1}" type="parTrans" cxnId="{A154A5B9-5EC8-471A-96F8-FE21466BD2C0}">
      <dgm:prSet/>
      <dgm:spPr/>
      <dgm:t>
        <a:bodyPr/>
        <a:lstStyle/>
        <a:p>
          <a:endParaRPr lang="en-US"/>
        </a:p>
      </dgm:t>
    </dgm:pt>
    <dgm:pt modelId="{FD225BFA-EC92-4709-8193-75F266C9714F}" type="sibTrans" cxnId="{A154A5B9-5EC8-471A-96F8-FE21466BD2C0}">
      <dgm:prSet/>
      <dgm:spPr/>
      <dgm:t>
        <a:bodyPr/>
        <a:lstStyle/>
        <a:p>
          <a:endParaRPr lang="en-US"/>
        </a:p>
      </dgm:t>
    </dgm:pt>
    <dgm:pt modelId="{ABCADF7A-7ED1-44EC-B608-BFA2456D0BF1}">
      <dgm:prSet phldrT="[Text]"/>
      <dgm:spPr/>
      <dgm:t>
        <a:bodyPr/>
        <a:lstStyle/>
        <a:p>
          <a:r>
            <a:rPr lang="en-US" b="1" dirty="0" smtClean="0"/>
            <a:t>Reflect on OUTCOMES?</a:t>
          </a:r>
          <a:endParaRPr lang="en-US" b="1" dirty="0"/>
        </a:p>
      </dgm:t>
    </dgm:pt>
    <dgm:pt modelId="{8A1E2C0D-A1DE-4345-9535-20746F249212}" type="parTrans" cxnId="{9426A0FF-575B-4451-AC2F-24F426AAFB4C}">
      <dgm:prSet/>
      <dgm:spPr/>
      <dgm:t>
        <a:bodyPr/>
        <a:lstStyle/>
        <a:p>
          <a:endParaRPr lang="en-US"/>
        </a:p>
      </dgm:t>
    </dgm:pt>
    <dgm:pt modelId="{550C664F-08C6-4AB0-A8BA-427258162553}" type="sibTrans" cxnId="{9426A0FF-575B-4451-AC2F-24F426AAFB4C}">
      <dgm:prSet/>
      <dgm:spPr/>
      <dgm:t>
        <a:bodyPr/>
        <a:lstStyle/>
        <a:p>
          <a:endParaRPr lang="en-US"/>
        </a:p>
      </dgm:t>
    </dgm:pt>
    <dgm:pt modelId="{DA4DB111-7C98-44ED-BC7C-C91D7DDAE81E}" type="pres">
      <dgm:prSet presAssocID="{78A7C5B0-5227-4C8B-AA01-92D448A818AF}" presName="Name0" presStyleCnt="0">
        <dgm:presLayoutVars>
          <dgm:chMax val="1"/>
          <dgm:dir/>
          <dgm:animLvl val="ctr"/>
          <dgm:resizeHandles val="exact"/>
        </dgm:presLayoutVars>
      </dgm:prSet>
      <dgm:spPr/>
      <dgm:t>
        <a:bodyPr/>
        <a:lstStyle/>
        <a:p>
          <a:endParaRPr lang="en-US"/>
        </a:p>
      </dgm:t>
    </dgm:pt>
    <dgm:pt modelId="{E6AF0A74-5C53-4808-8A77-31B80B0E5BF6}" type="pres">
      <dgm:prSet presAssocID="{0AA34E75-C871-4636-82AC-E87B52167F2D}" presName="centerShape" presStyleLbl="node0" presStyleIdx="0" presStyleCnt="1" custScaleX="191991" custScaleY="176335"/>
      <dgm:spPr/>
      <dgm:t>
        <a:bodyPr/>
        <a:lstStyle/>
        <a:p>
          <a:endParaRPr lang="en-US"/>
        </a:p>
      </dgm:t>
    </dgm:pt>
    <dgm:pt modelId="{21E2B31A-E4B2-4ECF-88AA-8FCC85E6F254}" type="pres">
      <dgm:prSet presAssocID="{AC3E7205-C590-4C12-9D02-2D2D91E25E73}" presName="node" presStyleLbl="node1" presStyleIdx="0" presStyleCnt="4" custScaleX="149556" custScaleY="78032" custRadScaleRad="123130" custRadScaleInc="-1167">
        <dgm:presLayoutVars>
          <dgm:bulletEnabled val="1"/>
        </dgm:presLayoutVars>
      </dgm:prSet>
      <dgm:spPr/>
      <dgm:t>
        <a:bodyPr/>
        <a:lstStyle/>
        <a:p>
          <a:endParaRPr lang="en-US"/>
        </a:p>
      </dgm:t>
    </dgm:pt>
    <dgm:pt modelId="{A740D28C-C6E5-4D3D-829E-B2E72DEC6932}" type="pres">
      <dgm:prSet presAssocID="{AC3E7205-C590-4C12-9D02-2D2D91E25E73}" presName="dummy" presStyleCnt="0"/>
      <dgm:spPr/>
      <dgm:t>
        <a:bodyPr/>
        <a:lstStyle/>
        <a:p>
          <a:endParaRPr lang="en-US"/>
        </a:p>
      </dgm:t>
    </dgm:pt>
    <dgm:pt modelId="{C09C0B9D-C626-4352-937F-E565C32A1F1A}" type="pres">
      <dgm:prSet presAssocID="{188A0AD8-3361-466A-980F-FD629CABEA5D}" presName="sibTrans" presStyleLbl="sibTrans2D1" presStyleIdx="0" presStyleCnt="4"/>
      <dgm:spPr/>
      <dgm:t>
        <a:bodyPr/>
        <a:lstStyle/>
        <a:p>
          <a:endParaRPr lang="en-US"/>
        </a:p>
      </dgm:t>
    </dgm:pt>
    <dgm:pt modelId="{18949E23-5716-41EE-8482-AD899487C22A}" type="pres">
      <dgm:prSet presAssocID="{053550CC-D558-47D3-BB85-AEC146FC1E73}" presName="node" presStyleLbl="node1" presStyleIdx="1" presStyleCnt="4" custScaleX="119164" custScaleY="104823" custRadScaleRad="162916" custRadScaleInc="811">
        <dgm:presLayoutVars>
          <dgm:bulletEnabled val="1"/>
        </dgm:presLayoutVars>
      </dgm:prSet>
      <dgm:spPr/>
      <dgm:t>
        <a:bodyPr/>
        <a:lstStyle/>
        <a:p>
          <a:endParaRPr lang="en-US"/>
        </a:p>
      </dgm:t>
    </dgm:pt>
    <dgm:pt modelId="{22544C63-152D-4BA0-B4E1-6E36758E97BB}" type="pres">
      <dgm:prSet presAssocID="{053550CC-D558-47D3-BB85-AEC146FC1E73}" presName="dummy" presStyleCnt="0"/>
      <dgm:spPr/>
      <dgm:t>
        <a:bodyPr/>
        <a:lstStyle/>
        <a:p>
          <a:endParaRPr lang="en-US"/>
        </a:p>
      </dgm:t>
    </dgm:pt>
    <dgm:pt modelId="{47906407-956C-4DBE-95F5-60B3E34737A1}" type="pres">
      <dgm:prSet presAssocID="{274A1F7C-FF7D-49DF-BC19-A31740450024}" presName="sibTrans" presStyleLbl="sibTrans2D1" presStyleIdx="1" presStyleCnt="4"/>
      <dgm:spPr/>
      <dgm:t>
        <a:bodyPr/>
        <a:lstStyle/>
        <a:p>
          <a:endParaRPr lang="en-US"/>
        </a:p>
      </dgm:t>
    </dgm:pt>
    <dgm:pt modelId="{585FE9A8-D8F9-48B3-BD89-BCB8D40C3B62}" type="pres">
      <dgm:prSet presAssocID="{C86AF644-A202-465B-986C-F66F4C0A09FE}" presName="node" presStyleLbl="node1" presStyleIdx="2" presStyleCnt="4" custScaleX="142137" custScaleY="83273" custRadScaleRad="125302" custRadScaleInc="2293">
        <dgm:presLayoutVars>
          <dgm:bulletEnabled val="1"/>
        </dgm:presLayoutVars>
      </dgm:prSet>
      <dgm:spPr/>
      <dgm:t>
        <a:bodyPr/>
        <a:lstStyle/>
        <a:p>
          <a:endParaRPr lang="en-US"/>
        </a:p>
      </dgm:t>
    </dgm:pt>
    <dgm:pt modelId="{61A87214-CB21-4889-AF91-57B4116DD7F6}" type="pres">
      <dgm:prSet presAssocID="{C86AF644-A202-465B-986C-F66F4C0A09FE}" presName="dummy" presStyleCnt="0"/>
      <dgm:spPr/>
      <dgm:t>
        <a:bodyPr/>
        <a:lstStyle/>
        <a:p>
          <a:endParaRPr lang="en-US"/>
        </a:p>
      </dgm:t>
    </dgm:pt>
    <dgm:pt modelId="{607E6A0A-3655-4CA6-91D8-44B285A4941A}" type="pres">
      <dgm:prSet presAssocID="{FD225BFA-EC92-4709-8193-75F266C9714F}" presName="sibTrans" presStyleLbl="sibTrans2D1" presStyleIdx="2" presStyleCnt="4"/>
      <dgm:spPr/>
      <dgm:t>
        <a:bodyPr/>
        <a:lstStyle/>
        <a:p>
          <a:endParaRPr lang="en-US"/>
        </a:p>
      </dgm:t>
    </dgm:pt>
    <dgm:pt modelId="{819BC320-0E3F-4F15-A919-57F70CA02FCD}" type="pres">
      <dgm:prSet presAssocID="{ABCADF7A-7ED1-44EC-B608-BFA2456D0BF1}" presName="node" presStyleLbl="node1" presStyleIdx="3" presStyleCnt="4" custScaleX="119648" custScaleY="85516" custRadScaleRad="152614" custRadScaleInc="6043">
        <dgm:presLayoutVars>
          <dgm:bulletEnabled val="1"/>
        </dgm:presLayoutVars>
      </dgm:prSet>
      <dgm:spPr/>
      <dgm:t>
        <a:bodyPr/>
        <a:lstStyle/>
        <a:p>
          <a:endParaRPr lang="en-US"/>
        </a:p>
      </dgm:t>
    </dgm:pt>
    <dgm:pt modelId="{46156E6F-80BF-4EEB-9889-1CA1A20B7461}" type="pres">
      <dgm:prSet presAssocID="{ABCADF7A-7ED1-44EC-B608-BFA2456D0BF1}" presName="dummy" presStyleCnt="0"/>
      <dgm:spPr/>
      <dgm:t>
        <a:bodyPr/>
        <a:lstStyle/>
        <a:p>
          <a:endParaRPr lang="en-US"/>
        </a:p>
      </dgm:t>
    </dgm:pt>
    <dgm:pt modelId="{0DD71EEF-493C-4E91-89BE-3AD922D5DFEC}" type="pres">
      <dgm:prSet presAssocID="{550C664F-08C6-4AB0-A8BA-427258162553}" presName="sibTrans" presStyleLbl="sibTrans2D1" presStyleIdx="3" presStyleCnt="4"/>
      <dgm:spPr/>
      <dgm:t>
        <a:bodyPr/>
        <a:lstStyle/>
        <a:p>
          <a:endParaRPr lang="en-US"/>
        </a:p>
      </dgm:t>
    </dgm:pt>
  </dgm:ptLst>
  <dgm:cxnLst>
    <dgm:cxn modelId="{720F70D9-111D-A948-8C2F-1CDC51F1EB9A}" type="presOf" srcId="{C86AF644-A202-465B-986C-F66F4C0A09FE}" destId="{585FE9A8-D8F9-48B3-BD89-BCB8D40C3B62}" srcOrd="0" destOrd="0" presId="urn:microsoft.com/office/officeart/2005/8/layout/radial6"/>
    <dgm:cxn modelId="{510F0785-69C9-D84A-97DD-2785F2187E47}" type="presOf" srcId="{FD225BFA-EC92-4709-8193-75F266C9714F}" destId="{607E6A0A-3655-4CA6-91D8-44B285A4941A}" srcOrd="0" destOrd="0" presId="urn:microsoft.com/office/officeart/2005/8/layout/radial6"/>
    <dgm:cxn modelId="{548116CE-0760-634D-9229-4BCB858A9C67}" type="presOf" srcId="{053550CC-D558-47D3-BB85-AEC146FC1E73}" destId="{18949E23-5716-41EE-8482-AD899487C22A}" srcOrd="0" destOrd="0" presId="urn:microsoft.com/office/officeart/2005/8/layout/radial6"/>
    <dgm:cxn modelId="{15C7DA1F-037E-B64F-8C27-32A4A0DB36F7}" type="presOf" srcId="{274A1F7C-FF7D-49DF-BC19-A31740450024}" destId="{47906407-956C-4DBE-95F5-60B3E34737A1}" srcOrd="0" destOrd="0" presId="urn:microsoft.com/office/officeart/2005/8/layout/radial6"/>
    <dgm:cxn modelId="{264C6021-6D58-8E4C-AD13-7EC1F635C8EB}" type="presOf" srcId="{AC3E7205-C590-4C12-9D02-2D2D91E25E73}" destId="{21E2B31A-E4B2-4ECF-88AA-8FCC85E6F254}" srcOrd="0" destOrd="0" presId="urn:microsoft.com/office/officeart/2005/8/layout/radial6"/>
    <dgm:cxn modelId="{F8282C78-176A-6641-B7A6-353BFE740585}" type="presOf" srcId="{550C664F-08C6-4AB0-A8BA-427258162553}" destId="{0DD71EEF-493C-4E91-89BE-3AD922D5DFEC}" srcOrd="0" destOrd="0" presId="urn:microsoft.com/office/officeart/2005/8/layout/radial6"/>
    <dgm:cxn modelId="{AB9975E9-2ECB-A244-85E2-F769B9EEB205}" type="presOf" srcId="{78A7C5B0-5227-4C8B-AA01-92D448A818AF}" destId="{DA4DB111-7C98-44ED-BC7C-C91D7DDAE81E}" srcOrd="0" destOrd="0" presId="urn:microsoft.com/office/officeart/2005/8/layout/radial6"/>
    <dgm:cxn modelId="{7D9DF291-F918-B344-9AF7-D9576987FD41}" type="presOf" srcId="{0AA34E75-C871-4636-82AC-E87B52167F2D}" destId="{E6AF0A74-5C53-4808-8A77-31B80B0E5BF6}" srcOrd="0" destOrd="0" presId="urn:microsoft.com/office/officeart/2005/8/layout/radial6"/>
    <dgm:cxn modelId="{9426A0FF-575B-4451-AC2F-24F426AAFB4C}" srcId="{0AA34E75-C871-4636-82AC-E87B52167F2D}" destId="{ABCADF7A-7ED1-44EC-B608-BFA2456D0BF1}" srcOrd="3" destOrd="0" parTransId="{8A1E2C0D-A1DE-4345-9535-20746F249212}" sibTransId="{550C664F-08C6-4AB0-A8BA-427258162553}"/>
    <dgm:cxn modelId="{A154A5B9-5EC8-471A-96F8-FE21466BD2C0}" srcId="{0AA34E75-C871-4636-82AC-E87B52167F2D}" destId="{C86AF644-A202-465B-986C-F66F4C0A09FE}" srcOrd="2" destOrd="0" parTransId="{C779C0AF-D271-4A58-BB19-C35BD8C60CE1}" sibTransId="{FD225BFA-EC92-4709-8193-75F266C9714F}"/>
    <dgm:cxn modelId="{B652A3BE-513F-714D-B439-84B547F6B3AD}" type="presOf" srcId="{ABCADF7A-7ED1-44EC-B608-BFA2456D0BF1}" destId="{819BC320-0E3F-4F15-A919-57F70CA02FCD}" srcOrd="0" destOrd="0" presId="urn:microsoft.com/office/officeart/2005/8/layout/radial6"/>
    <dgm:cxn modelId="{671463A1-BD77-4E7B-8641-51B69E711DE6}" srcId="{0AA34E75-C871-4636-82AC-E87B52167F2D}" destId="{053550CC-D558-47D3-BB85-AEC146FC1E73}" srcOrd="1" destOrd="0" parTransId="{EEAEC8F7-C456-4B17-A39A-8C9F0CE7FF7F}" sibTransId="{274A1F7C-FF7D-49DF-BC19-A31740450024}"/>
    <dgm:cxn modelId="{3417AD69-EAA2-43F0-8528-859C472288BF}" srcId="{0AA34E75-C871-4636-82AC-E87B52167F2D}" destId="{AC3E7205-C590-4C12-9D02-2D2D91E25E73}" srcOrd="0" destOrd="0" parTransId="{C72E16C8-A3A3-4D61-BA9F-136C8BBE749A}" sibTransId="{188A0AD8-3361-466A-980F-FD629CABEA5D}"/>
    <dgm:cxn modelId="{650CFF69-2CB2-4304-8E6F-0C50330F4E83}" srcId="{78A7C5B0-5227-4C8B-AA01-92D448A818AF}" destId="{0AA34E75-C871-4636-82AC-E87B52167F2D}" srcOrd="0" destOrd="0" parTransId="{7951B0F9-C179-4EF5-82AB-9C0960BAD989}" sibTransId="{D4C38F3D-FB10-4FFF-B562-EB61B4FD0556}"/>
    <dgm:cxn modelId="{8810E10A-DD69-884E-AFE8-DC4261DB0965}" type="presOf" srcId="{188A0AD8-3361-466A-980F-FD629CABEA5D}" destId="{C09C0B9D-C626-4352-937F-E565C32A1F1A}" srcOrd="0" destOrd="0" presId="urn:microsoft.com/office/officeart/2005/8/layout/radial6"/>
    <dgm:cxn modelId="{2C888385-6F5D-1C47-9A25-6695B9D47765}" type="presParOf" srcId="{DA4DB111-7C98-44ED-BC7C-C91D7DDAE81E}" destId="{E6AF0A74-5C53-4808-8A77-31B80B0E5BF6}" srcOrd="0" destOrd="0" presId="urn:microsoft.com/office/officeart/2005/8/layout/radial6"/>
    <dgm:cxn modelId="{FF14E1EC-7F40-9D4A-8CB3-7AED026E8F21}" type="presParOf" srcId="{DA4DB111-7C98-44ED-BC7C-C91D7DDAE81E}" destId="{21E2B31A-E4B2-4ECF-88AA-8FCC85E6F254}" srcOrd="1" destOrd="0" presId="urn:microsoft.com/office/officeart/2005/8/layout/radial6"/>
    <dgm:cxn modelId="{8321E7BF-5AB2-8F4C-97B0-272A6243D6C6}" type="presParOf" srcId="{DA4DB111-7C98-44ED-BC7C-C91D7DDAE81E}" destId="{A740D28C-C6E5-4D3D-829E-B2E72DEC6932}" srcOrd="2" destOrd="0" presId="urn:microsoft.com/office/officeart/2005/8/layout/radial6"/>
    <dgm:cxn modelId="{774F88DF-355C-FB45-88D5-F41B08F76D69}" type="presParOf" srcId="{DA4DB111-7C98-44ED-BC7C-C91D7DDAE81E}" destId="{C09C0B9D-C626-4352-937F-E565C32A1F1A}" srcOrd="3" destOrd="0" presId="urn:microsoft.com/office/officeart/2005/8/layout/radial6"/>
    <dgm:cxn modelId="{A77752DE-B0E1-4E4F-8B80-07F89548CE92}" type="presParOf" srcId="{DA4DB111-7C98-44ED-BC7C-C91D7DDAE81E}" destId="{18949E23-5716-41EE-8482-AD899487C22A}" srcOrd="4" destOrd="0" presId="urn:microsoft.com/office/officeart/2005/8/layout/radial6"/>
    <dgm:cxn modelId="{87F7482C-ECF5-CE4C-A0AF-02A0DD0EB5BB}" type="presParOf" srcId="{DA4DB111-7C98-44ED-BC7C-C91D7DDAE81E}" destId="{22544C63-152D-4BA0-B4E1-6E36758E97BB}" srcOrd="5" destOrd="0" presId="urn:microsoft.com/office/officeart/2005/8/layout/radial6"/>
    <dgm:cxn modelId="{6F718CDF-629D-AD46-B037-64A10DCB9F74}" type="presParOf" srcId="{DA4DB111-7C98-44ED-BC7C-C91D7DDAE81E}" destId="{47906407-956C-4DBE-95F5-60B3E34737A1}" srcOrd="6" destOrd="0" presId="urn:microsoft.com/office/officeart/2005/8/layout/radial6"/>
    <dgm:cxn modelId="{B8A51E69-3599-5A4D-82B5-C44ED3B3765E}" type="presParOf" srcId="{DA4DB111-7C98-44ED-BC7C-C91D7DDAE81E}" destId="{585FE9A8-D8F9-48B3-BD89-BCB8D40C3B62}" srcOrd="7" destOrd="0" presId="urn:microsoft.com/office/officeart/2005/8/layout/radial6"/>
    <dgm:cxn modelId="{7A688670-1EFE-3247-B471-3DD5C896CDED}" type="presParOf" srcId="{DA4DB111-7C98-44ED-BC7C-C91D7DDAE81E}" destId="{61A87214-CB21-4889-AF91-57B4116DD7F6}" srcOrd="8" destOrd="0" presId="urn:microsoft.com/office/officeart/2005/8/layout/radial6"/>
    <dgm:cxn modelId="{371E7150-1924-514B-B53F-3671D09085CE}" type="presParOf" srcId="{DA4DB111-7C98-44ED-BC7C-C91D7DDAE81E}" destId="{607E6A0A-3655-4CA6-91D8-44B285A4941A}" srcOrd="9" destOrd="0" presId="urn:microsoft.com/office/officeart/2005/8/layout/radial6"/>
    <dgm:cxn modelId="{9B1E4373-653C-7E49-94A8-933B8CDAD8DB}" type="presParOf" srcId="{DA4DB111-7C98-44ED-BC7C-C91D7DDAE81E}" destId="{819BC320-0E3F-4F15-A919-57F70CA02FCD}" srcOrd="10" destOrd="0" presId="urn:microsoft.com/office/officeart/2005/8/layout/radial6"/>
    <dgm:cxn modelId="{009852A2-9110-8A4A-8B4C-5E1846CE74A1}" type="presParOf" srcId="{DA4DB111-7C98-44ED-BC7C-C91D7DDAE81E}" destId="{46156E6F-80BF-4EEB-9889-1CA1A20B7461}" srcOrd="11" destOrd="0" presId="urn:microsoft.com/office/officeart/2005/8/layout/radial6"/>
    <dgm:cxn modelId="{5AF6CAD0-95BA-5048-A920-B0FBF0C9B8B4}" type="presParOf" srcId="{DA4DB111-7C98-44ED-BC7C-C91D7DDAE81E}" destId="{0DD71EEF-493C-4E91-89BE-3AD922D5DFEC}"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71EEF-493C-4E91-89BE-3AD922D5DFEC}">
      <dsp:nvSpPr>
        <dsp:cNvPr id="0" name=""/>
        <dsp:cNvSpPr/>
      </dsp:nvSpPr>
      <dsp:spPr>
        <a:xfrm>
          <a:off x="897830" y="180039"/>
          <a:ext cx="4601244" cy="4601244"/>
        </a:xfrm>
        <a:prstGeom prst="blockArc">
          <a:avLst>
            <a:gd name="adj1" fmla="val 10214778"/>
            <a:gd name="adj2" fmla="val 18129689"/>
            <a:gd name="adj3" fmla="val 4638"/>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07E6A0A-3655-4CA6-91D8-44B285A4941A}">
      <dsp:nvSpPr>
        <dsp:cNvPr id="0" name=""/>
        <dsp:cNvSpPr/>
      </dsp:nvSpPr>
      <dsp:spPr>
        <a:xfrm>
          <a:off x="842372" y="1183270"/>
          <a:ext cx="4601244" cy="4601244"/>
        </a:xfrm>
        <a:prstGeom prst="blockArc">
          <a:avLst>
            <a:gd name="adj1" fmla="val 3400180"/>
            <a:gd name="adj2" fmla="val 11764907"/>
            <a:gd name="adj3" fmla="val 4638"/>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7906407-956C-4DBE-95F5-60B3E34737A1}">
      <dsp:nvSpPr>
        <dsp:cNvPr id="0" name=""/>
        <dsp:cNvSpPr/>
      </dsp:nvSpPr>
      <dsp:spPr>
        <a:xfrm>
          <a:off x="3474867" y="1301168"/>
          <a:ext cx="4601244" cy="4601244"/>
        </a:xfrm>
        <a:prstGeom prst="blockArc">
          <a:avLst>
            <a:gd name="adj1" fmla="val 20644877"/>
            <a:gd name="adj2" fmla="val 7707539"/>
            <a:gd name="adj3" fmla="val 4638"/>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09C0B9D-C626-4352-937F-E565C32A1F1A}">
      <dsp:nvSpPr>
        <dsp:cNvPr id="0" name=""/>
        <dsp:cNvSpPr/>
      </dsp:nvSpPr>
      <dsp:spPr>
        <a:xfrm>
          <a:off x="3481573" y="45391"/>
          <a:ext cx="4601244" cy="4601244"/>
        </a:xfrm>
        <a:prstGeom prst="blockArc">
          <a:avLst>
            <a:gd name="adj1" fmla="val 13912329"/>
            <a:gd name="adj2" fmla="val 991839"/>
            <a:gd name="adj3" fmla="val 4638"/>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6AF0A74-5C53-4808-8A77-31B80B0E5BF6}">
      <dsp:nvSpPr>
        <dsp:cNvPr id="0" name=""/>
        <dsp:cNvSpPr/>
      </dsp:nvSpPr>
      <dsp:spPr>
        <a:xfrm>
          <a:off x="2252297" y="950783"/>
          <a:ext cx="4064839" cy="3733370"/>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2847579" y="1497522"/>
        <a:ext cx="2874275" cy="2639892"/>
      </dsp:txXfrm>
    </dsp:sp>
    <dsp:sp modelId="{21E2B31A-E4B2-4ECF-88AA-8FCC85E6F254}">
      <dsp:nvSpPr>
        <dsp:cNvPr id="0" name=""/>
        <dsp:cNvSpPr/>
      </dsp:nvSpPr>
      <dsp:spPr>
        <a:xfrm>
          <a:off x="3615217" y="0"/>
          <a:ext cx="1558945" cy="1156467"/>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t>What is TRUE STORYTELLING </a:t>
          </a:r>
          <a:r>
            <a:rPr lang="en-US" sz="1800" b="1" kern="1200" dirty="0" smtClean="0"/>
            <a:t>now</a:t>
          </a:r>
          <a:r>
            <a:rPr lang="en-US" sz="1000" b="1" kern="1200" dirty="0" smtClean="0"/>
            <a:t>?</a:t>
          </a:r>
          <a:endParaRPr lang="en-US" sz="1000" b="1" kern="1200" dirty="0"/>
        </a:p>
      </dsp:txBody>
      <dsp:txXfrm>
        <a:off x="3843519" y="169361"/>
        <a:ext cx="1102341" cy="817745"/>
      </dsp:txXfrm>
    </dsp:sp>
    <dsp:sp modelId="{18949E23-5716-41EE-8482-AD899487C22A}">
      <dsp:nvSpPr>
        <dsp:cNvPr id="0" name=""/>
        <dsp:cNvSpPr/>
      </dsp:nvSpPr>
      <dsp:spPr>
        <a:xfrm>
          <a:off x="7148748" y="2397913"/>
          <a:ext cx="1575662" cy="1175022"/>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t>How to plan FUTURE?</a:t>
          </a:r>
          <a:endParaRPr lang="en-US" sz="1700" b="1" kern="1200" dirty="0"/>
        </a:p>
      </dsp:txBody>
      <dsp:txXfrm>
        <a:off x="7379498" y="2569991"/>
        <a:ext cx="1114162" cy="830866"/>
      </dsp:txXfrm>
    </dsp:sp>
    <dsp:sp modelId="{585FE9A8-D8F9-48B3-BD89-BCB8D40C3B62}">
      <dsp:nvSpPr>
        <dsp:cNvPr id="0" name=""/>
        <dsp:cNvSpPr/>
      </dsp:nvSpPr>
      <dsp:spPr>
        <a:xfrm>
          <a:off x="3496820" y="4744452"/>
          <a:ext cx="1761940" cy="1234141"/>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t>When &amp; Where to do PROJECT</a:t>
          </a:r>
          <a:r>
            <a:rPr lang="en-US" sz="1700" b="1" kern="1200" baseline="30000" dirty="0" smtClean="0"/>
            <a:t>?</a:t>
          </a:r>
          <a:endParaRPr lang="en-US" sz="1700" b="1" kern="1200" dirty="0"/>
        </a:p>
      </dsp:txBody>
      <dsp:txXfrm>
        <a:off x="3754850" y="4925188"/>
        <a:ext cx="1245880" cy="872669"/>
      </dsp:txXfrm>
    </dsp:sp>
    <dsp:sp modelId="{819BC320-0E3F-4F15-A919-57F70CA02FCD}">
      <dsp:nvSpPr>
        <dsp:cNvPr id="0" name=""/>
        <dsp:cNvSpPr/>
      </dsp:nvSpPr>
      <dsp:spPr>
        <a:xfrm>
          <a:off x="97051" y="2298195"/>
          <a:ext cx="1773233" cy="1126366"/>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t>Reflect on OUTCOMES?</a:t>
          </a:r>
          <a:endParaRPr lang="en-US" sz="1700" b="1" kern="1200" dirty="0"/>
        </a:p>
      </dsp:txBody>
      <dsp:txXfrm>
        <a:off x="356735" y="2463147"/>
        <a:ext cx="1253865" cy="796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71EEF-493C-4E91-89BE-3AD922D5DFEC}">
      <dsp:nvSpPr>
        <dsp:cNvPr id="0" name=""/>
        <dsp:cNvSpPr/>
      </dsp:nvSpPr>
      <dsp:spPr>
        <a:xfrm>
          <a:off x="1291712" y="156528"/>
          <a:ext cx="3997765" cy="3997765"/>
        </a:xfrm>
        <a:prstGeom prst="blockArc">
          <a:avLst>
            <a:gd name="adj1" fmla="val 10214492"/>
            <a:gd name="adj2" fmla="val 18129746"/>
            <a:gd name="adj3" fmla="val 4639"/>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07E6A0A-3655-4CA6-91D8-44B285A4941A}">
      <dsp:nvSpPr>
        <dsp:cNvPr id="0" name=""/>
        <dsp:cNvSpPr/>
      </dsp:nvSpPr>
      <dsp:spPr>
        <a:xfrm>
          <a:off x="1243505" y="1028511"/>
          <a:ext cx="3997765" cy="3997765"/>
        </a:xfrm>
        <a:prstGeom prst="blockArc">
          <a:avLst>
            <a:gd name="adj1" fmla="val 3400073"/>
            <a:gd name="adj2" fmla="val 11765230"/>
            <a:gd name="adj3" fmla="val 4639"/>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7906407-956C-4DBE-95F5-60B3E34737A1}">
      <dsp:nvSpPr>
        <dsp:cNvPr id="0" name=""/>
        <dsp:cNvSpPr/>
      </dsp:nvSpPr>
      <dsp:spPr>
        <a:xfrm>
          <a:off x="3137539" y="888386"/>
          <a:ext cx="3997765" cy="3997765"/>
        </a:xfrm>
        <a:prstGeom prst="blockArc">
          <a:avLst>
            <a:gd name="adj1" fmla="val 21059728"/>
            <a:gd name="adj2" fmla="val 6892187"/>
            <a:gd name="adj3" fmla="val 4639"/>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09C0B9D-C626-4352-937F-E565C32A1F1A}">
      <dsp:nvSpPr>
        <dsp:cNvPr id="0" name=""/>
        <dsp:cNvSpPr/>
      </dsp:nvSpPr>
      <dsp:spPr>
        <a:xfrm>
          <a:off x="3136757" y="282179"/>
          <a:ext cx="3997765" cy="3997765"/>
        </a:xfrm>
        <a:prstGeom prst="blockArc">
          <a:avLst>
            <a:gd name="adj1" fmla="val 14737765"/>
            <a:gd name="adj2" fmla="val 531397"/>
            <a:gd name="adj3" fmla="val 463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6AF0A74-5C53-4808-8A77-31B80B0E5BF6}">
      <dsp:nvSpPr>
        <dsp:cNvPr id="0" name=""/>
        <dsp:cNvSpPr/>
      </dsp:nvSpPr>
      <dsp:spPr>
        <a:xfrm>
          <a:off x="2578337" y="958343"/>
          <a:ext cx="3532626" cy="3244556"/>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3095678" y="1433497"/>
        <a:ext cx="2497944" cy="2294248"/>
      </dsp:txXfrm>
    </dsp:sp>
    <dsp:sp modelId="{21E2B31A-E4B2-4ECF-88AA-8FCC85E6F254}">
      <dsp:nvSpPr>
        <dsp:cNvPr id="0" name=""/>
        <dsp:cNvSpPr/>
      </dsp:nvSpPr>
      <dsp:spPr>
        <a:xfrm>
          <a:off x="3488776" y="0"/>
          <a:ext cx="1682368" cy="1005049"/>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t>What is TRUE STORYTELLING </a:t>
          </a:r>
          <a:r>
            <a:rPr lang="en-US" sz="1800" b="1" kern="1200" dirty="0" smtClean="0"/>
            <a:t>now</a:t>
          </a:r>
          <a:r>
            <a:rPr lang="en-US" sz="1000" b="1" kern="1200" dirty="0" smtClean="0"/>
            <a:t>?</a:t>
          </a:r>
          <a:endParaRPr lang="en-US" sz="1000" b="1" kern="1200" dirty="0"/>
        </a:p>
      </dsp:txBody>
      <dsp:txXfrm>
        <a:off x="3735153" y="147186"/>
        <a:ext cx="1189614" cy="710677"/>
      </dsp:txXfrm>
    </dsp:sp>
    <dsp:sp modelId="{18949E23-5716-41EE-8482-AD899487C22A}">
      <dsp:nvSpPr>
        <dsp:cNvPr id="0" name=""/>
        <dsp:cNvSpPr/>
      </dsp:nvSpPr>
      <dsp:spPr>
        <a:xfrm>
          <a:off x="6380194" y="2071088"/>
          <a:ext cx="1369359" cy="1021175"/>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How to plan FUTURE?</a:t>
          </a:r>
          <a:endParaRPr lang="en-US" sz="1500" b="1" kern="1200" dirty="0"/>
        </a:p>
      </dsp:txBody>
      <dsp:txXfrm>
        <a:off x="6580732" y="2220636"/>
        <a:ext cx="968283" cy="722079"/>
      </dsp:txXfrm>
    </dsp:sp>
    <dsp:sp modelId="{585FE9A8-D8F9-48B3-BD89-BCB8D40C3B62}">
      <dsp:nvSpPr>
        <dsp:cNvPr id="0" name=""/>
        <dsp:cNvSpPr/>
      </dsp:nvSpPr>
      <dsp:spPr>
        <a:xfrm>
          <a:off x="3549653" y="4122442"/>
          <a:ext cx="1531248" cy="1072553"/>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When &amp; Where to do PROJECT</a:t>
          </a:r>
          <a:r>
            <a:rPr lang="en-US" sz="1500" b="1" kern="1200" baseline="30000" dirty="0" smtClean="0"/>
            <a:t>?</a:t>
          </a:r>
          <a:endParaRPr lang="en-US" sz="1500" b="1" kern="1200" dirty="0"/>
        </a:p>
      </dsp:txBody>
      <dsp:txXfrm>
        <a:off x="3773899" y="4279514"/>
        <a:ext cx="1082756" cy="758409"/>
      </dsp:txXfrm>
    </dsp:sp>
    <dsp:sp modelId="{819BC320-0E3F-4F15-A919-57F70CA02FCD}">
      <dsp:nvSpPr>
        <dsp:cNvPr id="0" name=""/>
        <dsp:cNvSpPr/>
      </dsp:nvSpPr>
      <dsp:spPr>
        <a:xfrm>
          <a:off x="595799" y="1996908"/>
          <a:ext cx="1541062" cy="978890"/>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Reflect on OUTCOMES?</a:t>
          </a:r>
          <a:endParaRPr lang="en-US" sz="1500" b="1" kern="1200" dirty="0"/>
        </a:p>
      </dsp:txBody>
      <dsp:txXfrm>
        <a:off x="821482" y="2140263"/>
        <a:ext cx="1089696" cy="6921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71EEF-493C-4E91-89BE-3AD922D5DFEC}">
      <dsp:nvSpPr>
        <dsp:cNvPr id="0" name=""/>
        <dsp:cNvSpPr/>
      </dsp:nvSpPr>
      <dsp:spPr>
        <a:xfrm>
          <a:off x="615844" y="126418"/>
          <a:ext cx="3230252" cy="3230252"/>
        </a:xfrm>
        <a:prstGeom prst="blockArc">
          <a:avLst>
            <a:gd name="adj1" fmla="val 10214300"/>
            <a:gd name="adj2" fmla="val 18129785"/>
            <a:gd name="adj3" fmla="val 4639"/>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07E6A0A-3655-4CA6-91D8-44B285A4941A}">
      <dsp:nvSpPr>
        <dsp:cNvPr id="0" name=""/>
        <dsp:cNvSpPr/>
      </dsp:nvSpPr>
      <dsp:spPr>
        <a:xfrm>
          <a:off x="576880" y="831176"/>
          <a:ext cx="3230252" cy="3230252"/>
        </a:xfrm>
        <a:prstGeom prst="blockArc">
          <a:avLst>
            <a:gd name="adj1" fmla="val 3400001"/>
            <a:gd name="adj2" fmla="val 11765446"/>
            <a:gd name="adj3" fmla="val 4639"/>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7906407-956C-4DBE-95F5-60B3E34737A1}">
      <dsp:nvSpPr>
        <dsp:cNvPr id="0" name=""/>
        <dsp:cNvSpPr/>
      </dsp:nvSpPr>
      <dsp:spPr>
        <a:xfrm>
          <a:off x="2406552" y="899427"/>
          <a:ext cx="3230252" cy="3230252"/>
        </a:xfrm>
        <a:prstGeom prst="blockArc">
          <a:avLst>
            <a:gd name="adj1" fmla="val 20677193"/>
            <a:gd name="adj2" fmla="val 7656349"/>
            <a:gd name="adj3" fmla="val 4639"/>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09C0B9D-C626-4352-937F-E565C32A1F1A}">
      <dsp:nvSpPr>
        <dsp:cNvPr id="0" name=""/>
        <dsp:cNvSpPr/>
      </dsp:nvSpPr>
      <dsp:spPr>
        <a:xfrm>
          <a:off x="2411112" y="46329"/>
          <a:ext cx="3230252" cy="3230252"/>
        </a:xfrm>
        <a:prstGeom prst="blockArc">
          <a:avLst>
            <a:gd name="adj1" fmla="val 13963696"/>
            <a:gd name="adj2" fmla="val 959555"/>
            <a:gd name="adj3" fmla="val 463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6AF0A74-5C53-4808-8A77-31B80B0E5BF6}">
      <dsp:nvSpPr>
        <dsp:cNvPr id="0" name=""/>
        <dsp:cNvSpPr/>
      </dsp:nvSpPr>
      <dsp:spPr>
        <a:xfrm>
          <a:off x="1655664" y="774558"/>
          <a:ext cx="2854032" cy="2621299"/>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2073627" y="1158438"/>
        <a:ext cx="2018106" cy="1853539"/>
      </dsp:txXfrm>
    </dsp:sp>
    <dsp:sp modelId="{21E2B31A-E4B2-4ECF-88AA-8FCC85E6F254}">
      <dsp:nvSpPr>
        <dsp:cNvPr id="0" name=""/>
        <dsp:cNvSpPr/>
      </dsp:nvSpPr>
      <dsp:spPr>
        <a:xfrm>
          <a:off x="2292684" y="0"/>
          <a:ext cx="1556252" cy="811986"/>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t>What is TRUE STORYTELLING </a:t>
          </a:r>
          <a:r>
            <a:rPr lang="en-US" sz="1800" b="1" kern="1200" dirty="0" smtClean="0"/>
            <a:t>now</a:t>
          </a:r>
          <a:r>
            <a:rPr lang="en-US" sz="1000" b="1" kern="1200" dirty="0" smtClean="0"/>
            <a:t>?</a:t>
          </a:r>
          <a:endParaRPr lang="en-US" sz="1000" b="1" kern="1200" dirty="0"/>
        </a:p>
      </dsp:txBody>
      <dsp:txXfrm>
        <a:off x="2520592" y="118913"/>
        <a:ext cx="1100436" cy="574160"/>
      </dsp:txXfrm>
    </dsp:sp>
    <dsp:sp modelId="{18949E23-5716-41EE-8482-AD899487C22A}">
      <dsp:nvSpPr>
        <dsp:cNvPr id="0" name=""/>
        <dsp:cNvSpPr/>
      </dsp:nvSpPr>
      <dsp:spPr>
        <a:xfrm>
          <a:off x="4922844" y="1550738"/>
          <a:ext cx="1239998" cy="1090768"/>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How to plan FUTURE?</a:t>
          </a:r>
          <a:endParaRPr lang="en-US" sz="1200" b="1" kern="1200" dirty="0"/>
        </a:p>
      </dsp:txBody>
      <dsp:txXfrm>
        <a:off x="5104438" y="1710477"/>
        <a:ext cx="876810" cy="771290"/>
      </dsp:txXfrm>
    </dsp:sp>
    <dsp:sp modelId="{585FE9A8-D8F9-48B3-BD89-BCB8D40C3B62}">
      <dsp:nvSpPr>
        <dsp:cNvPr id="0" name=""/>
        <dsp:cNvSpPr/>
      </dsp:nvSpPr>
      <dsp:spPr>
        <a:xfrm>
          <a:off x="2319421" y="3331161"/>
          <a:ext cx="1479051" cy="866523"/>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When &amp; Where to do PROJECT</a:t>
          </a:r>
          <a:r>
            <a:rPr lang="en-US" sz="1200" b="1" kern="1200" baseline="30000" dirty="0" smtClean="0"/>
            <a:t>?</a:t>
          </a:r>
          <a:endParaRPr lang="en-US" sz="1200" b="1" kern="1200" dirty="0"/>
        </a:p>
      </dsp:txBody>
      <dsp:txXfrm>
        <a:off x="2536023" y="3458060"/>
        <a:ext cx="1045847" cy="612725"/>
      </dsp:txXfrm>
    </dsp:sp>
    <dsp:sp modelId="{819BC320-0E3F-4F15-A919-57F70CA02FCD}">
      <dsp:nvSpPr>
        <dsp:cNvPr id="0" name=""/>
        <dsp:cNvSpPr/>
      </dsp:nvSpPr>
      <dsp:spPr>
        <a:xfrm>
          <a:off x="53630" y="1564105"/>
          <a:ext cx="1245035" cy="889863"/>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Reflect on OUTCOMES?</a:t>
          </a:r>
          <a:endParaRPr lang="en-US" sz="1200" b="1" kern="1200" dirty="0"/>
        </a:p>
      </dsp:txBody>
      <dsp:txXfrm>
        <a:off x="235961" y="1694422"/>
        <a:ext cx="880373" cy="62922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6484D4-C8F4-C343-9ACD-4461EDAECC2B}" type="datetimeFigureOut">
              <a:rPr lang="en-US" smtClean="0"/>
              <a:t>9/17/18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221CE5-1C8D-264A-AFB4-8ED76AB66704}" type="slidenum">
              <a:rPr lang="en-US" smtClean="0"/>
              <a:t>‹#›</a:t>
            </a:fld>
            <a:endParaRPr lang="en-US"/>
          </a:p>
        </p:txBody>
      </p:sp>
    </p:spTree>
    <p:extLst>
      <p:ext uri="{BB962C8B-B14F-4D97-AF65-F5344CB8AC3E}">
        <p14:creationId xmlns:p14="http://schemas.microsoft.com/office/powerpoint/2010/main" val="42216632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D7CF6B-ED6A-DA45-BFFC-508A36F6C82B}" type="datetimeFigureOut">
              <a:rPr lang="en-US" smtClean="0"/>
              <a:t>9/17/18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6F7997-424E-E94F-97B7-261310F35D4F}" type="slidenum">
              <a:rPr lang="en-US" smtClean="0"/>
              <a:t>‹#›</a:t>
            </a:fld>
            <a:endParaRPr lang="en-US"/>
          </a:p>
        </p:txBody>
      </p:sp>
    </p:spTree>
    <p:extLst>
      <p:ext uri="{BB962C8B-B14F-4D97-AF65-F5344CB8AC3E}">
        <p14:creationId xmlns:p14="http://schemas.microsoft.com/office/powerpoint/2010/main" val="29341009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8-KtR4vM4eg" TargetMode="External"/><Relationship Id="rId4" Type="http://schemas.openxmlformats.org/officeDocument/2006/relationships/hyperlink" Target="https://hbr.org/2007/12/the-four-truths-of-the-storyteller"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youtu.be/4U70RsDxwvg?t=432"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recyclenewmexico.com/wp-content/uploads/2015/04/Recycling_Resource_Kit_2015.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6F7997-424E-E94F-97B7-261310F35D4F}" type="slidenum">
              <a:rPr lang="en-US" smtClean="0"/>
              <a:t>8</a:t>
            </a:fld>
            <a:endParaRPr lang="en-US"/>
          </a:p>
        </p:txBody>
      </p:sp>
    </p:spTree>
    <p:extLst>
      <p:ext uri="{BB962C8B-B14F-4D97-AF65-F5344CB8AC3E}">
        <p14:creationId xmlns:p14="http://schemas.microsoft.com/office/powerpoint/2010/main" val="505345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Practice capturing attention, and getting it back when it moves away</a:t>
            </a:r>
          </a:p>
          <a:p>
            <a:r>
              <a:rPr lang="en-US" dirty="0" smtClean="0"/>
              <a:t>Find pulse of audience, then hold it</a:t>
            </a:r>
          </a:p>
          <a:p>
            <a:r>
              <a:rPr lang="en-US" dirty="0" smtClean="0"/>
              <a:t>Prepare the future in advance</a:t>
            </a:r>
          </a:p>
          <a:p>
            <a:r>
              <a:rPr lang="en-US" dirty="0" smtClean="0"/>
              <a:t>Bring new future into being that changes everything before</a:t>
            </a:r>
          </a:p>
          <a:p>
            <a:endParaRPr lang="en-US" dirty="0"/>
          </a:p>
        </p:txBody>
      </p:sp>
      <p:sp>
        <p:nvSpPr>
          <p:cNvPr id="4" name="Slide Number Placeholder 3"/>
          <p:cNvSpPr>
            <a:spLocks noGrp="1"/>
          </p:cNvSpPr>
          <p:nvPr>
            <p:ph type="sldNum" sz="quarter" idx="10"/>
          </p:nvPr>
        </p:nvSpPr>
        <p:spPr/>
        <p:txBody>
          <a:bodyPr/>
          <a:lstStyle/>
          <a:p>
            <a:fld id="{C94A9DC2-25B1-ED49-BF3F-9E95504A2C49}" type="slidenum">
              <a:rPr lang="en-US" smtClean="0"/>
              <a:t>37</a:t>
            </a:fld>
            <a:endParaRPr lang="en-US" dirty="0"/>
          </a:p>
        </p:txBody>
      </p:sp>
    </p:spTree>
    <p:extLst>
      <p:ext uri="{BB962C8B-B14F-4D97-AF65-F5344CB8AC3E}">
        <p14:creationId xmlns:p14="http://schemas.microsoft.com/office/powerpoint/2010/main" val="3046914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43</a:t>
            </a:fld>
            <a:endParaRPr lang="en-US"/>
          </a:p>
        </p:txBody>
      </p:sp>
    </p:spTree>
    <p:extLst>
      <p:ext uri="{BB962C8B-B14F-4D97-AF65-F5344CB8AC3E}">
        <p14:creationId xmlns:p14="http://schemas.microsoft.com/office/powerpoint/2010/main" val="1920180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in 2018 recycling leadership is transactional (X), power over (Y), and mono-voiced mono-logical , with the PRINCE, BUREAUCRAT </a:t>
            </a:r>
            <a:r>
              <a:rPr lang="en-US" baseline="0" dirty="0" smtClean="0">
                <a:sym typeface="Wingdings"/>
              </a:rPr>
              <a:t> Leadership in Society</a:t>
            </a:r>
            <a:endParaRPr lang="en-US" dirty="0"/>
          </a:p>
        </p:txBody>
      </p:sp>
      <p:sp>
        <p:nvSpPr>
          <p:cNvPr id="4" name="Slide Number Placeholder 3"/>
          <p:cNvSpPr>
            <a:spLocks noGrp="1"/>
          </p:cNvSpPr>
          <p:nvPr>
            <p:ph type="sldNum" sz="quarter" idx="10"/>
          </p:nvPr>
        </p:nvSpPr>
        <p:spPr/>
        <p:txBody>
          <a:bodyPr/>
          <a:lstStyle/>
          <a:p>
            <a:fld id="{B86F7997-424E-E94F-97B7-261310F35D4F}" type="slidenum">
              <a:rPr lang="en-US" smtClean="0"/>
              <a:t>9</a:t>
            </a:fld>
            <a:endParaRPr lang="en-US"/>
          </a:p>
        </p:txBody>
      </p:sp>
    </p:spTree>
    <p:extLst>
      <p:ext uri="{BB962C8B-B14F-4D97-AF65-F5344CB8AC3E}">
        <p14:creationId xmlns:p14="http://schemas.microsoft.com/office/powerpoint/2010/main" val="3414715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12</a:t>
            </a:fld>
            <a:endParaRPr lang="en-US"/>
          </a:p>
        </p:txBody>
      </p:sp>
    </p:spTree>
    <p:extLst>
      <p:ext uri="{BB962C8B-B14F-4D97-AF65-F5344CB8AC3E}">
        <p14:creationId xmlns:p14="http://schemas.microsoft.com/office/powerpoint/2010/main" val="1920180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t>Example</a:t>
            </a:r>
            <a:r>
              <a:rPr lang="en-US" dirty="0" smtClean="0"/>
              <a:t>: Living Stories with a Place, A Time, and a Truth of lived experience</a:t>
            </a:r>
          </a:p>
          <a:p>
            <a:pPr marL="0" indent="0">
              <a:buNone/>
            </a:pPr>
            <a:r>
              <a:rPr lang="en-US" dirty="0" smtClean="0"/>
              <a:t>Happening Here and Now</a:t>
            </a:r>
          </a:p>
          <a:p>
            <a:pPr marL="0" indent="0">
              <a:buNone/>
            </a:pPr>
            <a:r>
              <a:rPr lang="en-US" dirty="0" smtClean="0"/>
              <a:t>In the middle, unfolding, emerging, happening</a:t>
            </a:r>
          </a:p>
          <a:p>
            <a:pPr marL="0" indent="0">
              <a:buNone/>
            </a:pPr>
            <a:r>
              <a:rPr lang="en-US" dirty="0" smtClean="0"/>
              <a:t>Goes from strategic</a:t>
            </a:r>
            <a:r>
              <a:rPr lang="en-US" baseline="0" dirty="0" smtClean="0"/>
              <a:t> level of power, to what is best for the world in Council of Elrond</a:t>
            </a:r>
          </a:p>
          <a:p>
            <a:pPr marL="0" indent="0">
              <a:buNone/>
            </a:pPr>
            <a:endParaRPr lang="en-US" baseline="0" dirty="0" smtClean="0"/>
          </a:p>
          <a:p>
            <a:pPr marL="0" indent="0">
              <a:buNone/>
            </a:pPr>
            <a:r>
              <a:rPr lang="en-US" dirty="0" smtClean="0"/>
              <a:t>Tell LESS is MORE</a:t>
            </a:r>
          </a:p>
          <a:p>
            <a:pPr marL="0" indent="0">
              <a:buNone/>
            </a:pPr>
            <a:r>
              <a:rPr lang="en-US" dirty="0" smtClean="0"/>
              <a:t>BE AUTHENTIC - </a:t>
            </a:r>
            <a:r>
              <a:rPr lang="en-US" b="1" dirty="0" smtClean="0">
                <a:sym typeface="Wingdings"/>
              </a:rPr>
              <a:t>Create an emotional component that resonates with the audience </a:t>
            </a:r>
            <a:r>
              <a:rPr lang="en-US" b="1" dirty="0" smtClean="0">
                <a:sym typeface="Wingdings"/>
                <a:hlinkClick r:id="rId3"/>
              </a:rPr>
              <a:t>YouTube </a:t>
            </a:r>
            <a:r>
              <a:rPr lang="en-US" b="1" dirty="0" smtClean="0">
                <a:sym typeface="Wingdings"/>
              </a:rPr>
              <a:t>Peter Guber of Mandalay Group, so they retell it forward owning; See </a:t>
            </a:r>
            <a:r>
              <a:rPr lang="en-US" b="1" dirty="0" smtClean="0">
                <a:sym typeface="Wingdings"/>
                <a:hlinkClick r:id="rId4"/>
              </a:rPr>
              <a:t>article 4 truths of the storyteller HBR</a:t>
            </a:r>
            <a:endParaRPr lang="en-US" b="1" dirty="0" smtClean="0">
              <a:sym typeface="Wingdings"/>
            </a:endParaRPr>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C94A9DC2-25B1-ED49-BF3F-9E95504A2C49}" type="slidenum">
              <a:rPr lang="en-US" smtClean="0"/>
              <a:t>13</a:t>
            </a:fld>
            <a:endParaRPr lang="en-US" dirty="0"/>
          </a:p>
        </p:txBody>
      </p:sp>
    </p:spTree>
    <p:extLst>
      <p:ext uri="{BB962C8B-B14F-4D97-AF65-F5344CB8AC3E}">
        <p14:creationId xmlns:p14="http://schemas.microsoft.com/office/powerpoint/2010/main" val="2581569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Diane Dredge suggested Bus Tour with all the stakeholders on board</a:t>
            </a:r>
            <a:r>
              <a:rPr lang="en-US" baseline="0" dirty="0" smtClean="0"/>
              <a:t> on Tues May 8 2018 at Aalborg, at conference held there on storytelling</a:t>
            </a:r>
            <a:endParaRPr lang="en-US" dirty="0" smtClean="0"/>
          </a:p>
          <a:p>
            <a:r>
              <a:rPr lang="en-US" dirty="0" smtClean="0"/>
              <a:t>How to tell a motivating &amp; inspiring story? </a:t>
            </a:r>
            <a:r>
              <a:rPr lang="en-US" b="1" dirty="0" smtClean="0"/>
              <a:t>MOST ENGAGING STORY WAITING TO BE TOLD IS YOURS</a:t>
            </a:r>
            <a:r>
              <a:rPr lang="en-US" dirty="0" smtClean="0"/>
              <a:t>! </a:t>
            </a:r>
            <a:r>
              <a:rPr lang="en-US" b="1" i="1" u="sng" dirty="0" smtClean="0"/>
              <a:t>I was so </a:t>
            </a:r>
            <a:r>
              <a:rPr lang="en-US" dirty="0" smtClean="0"/>
              <a:t>shocked, surprised, stupid, suspicious (HOW DID YOU FEEL?)</a:t>
            </a:r>
          </a:p>
          <a:p>
            <a:r>
              <a:rPr lang="en-US" dirty="0" smtClean="0"/>
              <a:t>What is ENGAGING &amp; EMOTIVE-language? </a:t>
            </a:r>
            <a:r>
              <a:rPr lang="mr-IN" dirty="0" smtClean="0"/>
              <a:t>–</a:t>
            </a:r>
            <a:r>
              <a:rPr lang="en-US" dirty="0" smtClean="0"/>
              <a:t> when audience is ENERGIZED (look to body language) </a:t>
            </a:r>
            <a:r>
              <a:rPr lang="mr-IN" dirty="0" smtClean="0"/>
              <a:t>–</a:t>
            </a:r>
            <a:r>
              <a:rPr lang="en-US" dirty="0" smtClean="0"/>
              <a:t> </a:t>
            </a:r>
            <a:r>
              <a:rPr lang="en-US" b="1" dirty="0" smtClean="0"/>
              <a:t>START WITH CONTEXT (PAINT THE VIVID  SCENE)</a:t>
            </a:r>
            <a:r>
              <a:rPr lang="en-US" dirty="0" smtClean="0"/>
              <a:t> e.g. in my driving through woods, icy roads, snowing, on mountain road ADD DIALOGUE</a:t>
            </a:r>
          </a:p>
          <a:p>
            <a:r>
              <a:rPr lang="en-US" b="1" dirty="0" smtClean="0"/>
              <a:t>A PROBLEM, an OBSTACLE to OVERCOME</a:t>
            </a:r>
            <a:r>
              <a:rPr lang="en-US" dirty="0" smtClean="0"/>
              <a:t>: E.g. When I was first person in family ever to go to college?  SET UP FOR THE TIMING POINT (THE ARC is SET) </a:t>
            </a:r>
            <a:r>
              <a:rPr lang="en-US" b="1" i="1" dirty="0" smtClean="0"/>
              <a:t>THEN SURPRISING </a:t>
            </a:r>
            <a:r>
              <a:rPr lang="en-US" b="1" i="1" u="sng" dirty="0" smtClean="0"/>
              <a:t>TURNING POINT</a:t>
            </a:r>
            <a:r>
              <a:rPr lang="en-US" b="1" dirty="0" smtClean="0"/>
              <a:t> seeYouTube: </a:t>
            </a:r>
            <a:r>
              <a:rPr lang="en-US" b="1" dirty="0" smtClean="0">
                <a:hlinkClick r:id="rId3"/>
              </a:rPr>
              <a:t>Jim Carey</a:t>
            </a:r>
            <a:endParaRPr lang="en-US" b="1" i="1" u="sng" dirty="0" smtClean="0"/>
          </a:p>
          <a:p>
            <a:r>
              <a:rPr lang="en-US" b="1" dirty="0" smtClean="0"/>
              <a:t>A proud moment when  MORAL OF STORY </a:t>
            </a:r>
            <a:r>
              <a:rPr lang="en-US" b="1" dirty="0" smtClean="0">
                <a:sym typeface="Wingdings"/>
              </a:rPr>
              <a:t></a:t>
            </a:r>
            <a:r>
              <a:rPr lang="en-US" b="1" dirty="0" smtClean="0"/>
              <a:t>YOU inspired others</a:t>
            </a:r>
            <a:r>
              <a:rPr lang="en-US" dirty="0" smtClean="0"/>
              <a:t>? THE </a:t>
            </a:r>
            <a:r>
              <a:rPr lang="en-US" b="1" dirty="0" smtClean="0"/>
              <a:t>RESOLUTION</a:t>
            </a:r>
            <a:r>
              <a:rPr lang="en-US" dirty="0" smtClean="0"/>
              <a:t> E.g. When Bo Kimble died, the team used my motto to move forward</a:t>
            </a:r>
          </a:p>
          <a:p>
            <a:endParaRPr lang="en-US" dirty="0"/>
          </a:p>
        </p:txBody>
      </p:sp>
      <p:sp>
        <p:nvSpPr>
          <p:cNvPr id="4" name="Slide Number Placeholder 3"/>
          <p:cNvSpPr>
            <a:spLocks noGrp="1"/>
          </p:cNvSpPr>
          <p:nvPr>
            <p:ph type="sldNum" sz="quarter" idx="10"/>
          </p:nvPr>
        </p:nvSpPr>
        <p:spPr/>
        <p:txBody>
          <a:bodyPr/>
          <a:lstStyle/>
          <a:p>
            <a:fld id="{C94A9DC2-25B1-ED49-BF3F-9E95504A2C49}" type="slidenum">
              <a:rPr lang="en-US" smtClean="0"/>
              <a:t>22</a:t>
            </a:fld>
            <a:endParaRPr lang="en-US" dirty="0"/>
          </a:p>
        </p:txBody>
      </p:sp>
    </p:spTree>
    <p:extLst>
      <p:ext uri="{BB962C8B-B14F-4D97-AF65-F5344CB8AC3E}">
        <p14:creationId xmlns:p14="http://schemas.microsoft.com/office/powerpoint/2010/main" val="1018687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hlinkClick r:id="rId3"/>
              </a:rPr>
              <a:t>http://www.recyclenewmexico.com/wp-content/uploads/2015/04/Recycling_Resource_Kit_2015.pdf</a:t>
            </a:r>
            <a:endParaRPr lang="en-US" dirty="0"/>
          </a:p>
        </p:txBody>
      </p:sp>
      <p:sp>
        <p:nvSpPr>
          <p:cNvPr id="4" name="Slide Number Placeholder 3"/>
          <p:cNvSpPr>
            <a:spLocks noGrp="1"/>
          </p:cNvSpPr>
          <p:nvPr>
            <p:ph type="sldNum" sz="quarter" idx="10"/>
          </p:nvPr>
        </p:nvSpPr>
        <p:spPr/>
        <p:txBody>
          <a:bodyPr/>
          <a:lstStyle/>
          <a:p>
            <a:fld id="{B86F7997-424E-E94F-97B7-261310F35D4F}" type="slidenum">
              <a:rPr lang="en-US" smtClean="0"/>
              <a:t>23</a:t>
            </a:fld>
            <a:endParaRPr lang="en-US"/>
          </a:p>
        </p:txBody>
      </p:sp>
    </p:spTree>
    <p:extLst>
      <p:ext uri="{BB962C8B-B14F-4D97-AF65-F5344CB8AC3E}">
        <p14:creationId xmlns:p14="http://schemas.microsoft.com/office/powerpoint/2010/main" val="1394756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is running</a:t>
            </a:r>
            <a:r>
              <a:rPr lang="en-US" baseline="0" dirty="0" smtClean="0"/>
              <a:t> out as US land fill capacities fill up https://</a:t>
            </a:r>
            <a:r>
              <a:rPr lang="en-US" baseline="0" dirty="0" err="1" smtClean="0"/>
              <a:t>nrra.net</a:t>
            </a:r>
            <a:r>
              <a:rPr lang="en-US" baseline="0" dirty="0" smtClean="0"/>
              <a:t>/sweep/time-is-running-out-the-u-s-landfill-capacity-crisis/</a:t>
            </a:r>
            <a:endParaRPr lang="en-US" dirty="0"/>
          </a:p>
        </p:txBody>
      </p:sp>
      <p:sp>
        <p:nvSpPr>
          <p:cNvPr id="4" name="Slide Number Placeholder 3"/>
          <p:cNvSpPr>
            <a:spLocks noGrp="1"/>
          </p:cNvSpPr>
          <p:nvPr>
            <p:ph type="sldNum" sz="quarter" idx="10"/>
          </p:nvPr>
        </p:nvSpPr>
        <p:spPr/>
        <p:txBody>
          <a:bodyPr/>
          <a:lstStyle/>
          <a:p>
            <a:fld id="{B86F7997-424E-E94F-97B7-261310F35D4F}" type="slidenum">
              <a:rPr lang="en-US" smtClean="0"/>
              <a:t>25</a:t>
            </a:fld>
            <a:endParaRPr lang="en-US"/>
          </a:p>
        </p:txBody>
      </p:sp>
    </p:spTree>
    <p:extLst>
      <p:ext uri="{BB962C8B-B14F-4D97-AF65-F5344CB8AC3E}">
        <p14:creationId xmlns:p14="http://schemas.microsoft.com/office/powerpoint/2010/main" val="4122592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change people grasp for a narrative plot with clear why</a:t>
            </a:r>
            <a:r>
              <a:rPr lang="en-US" baseline="0" dirty="0" smtClean="0"/>
              <a:t>. A Punctum helps this.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Lars Bo H. presentation in Aalborg May 19 2018 spoke of the WHY in plot.</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C94A9DC2-25B1-ED49-BF3F-9E95504A2C49}" type="slidenum">
              <a:rPr lang="en-US" smtClean="0"/>
              <a:t>27</a:t>
            </a:fld>
            <a:endParaRPr lang="en-US" dirty="0"/>
          </a:p>
        </p:txBody>
      </p:sp>
    </p:spTree>
    <p:extLst>
      <p:ext uri="{BB962C8B-B14F-4D97-AF65-F5344CB8AC3E}">
        <p14:creationId xmlns:p14="http://schemas.microsoft.com/office/powerpoint/2010/main" val="4282377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www.washingtonpost.com</a:t>
            </a:r>
            <a:r>
              <a:rPr lang="en-US" dirty="0" smtClean="0"/>
              <a:t>/outlook/five-myths/five-myths-about-recycling/2018/04/20/9971de66-43e6-11e8-8569-26fda6b404c7_story.html?noredirect=</a:t>
            </a:r>
            <a:r>
              <a:rPr lang="en-US" dirty="0" err="1" smtClean="0"/>
              <a:t>on&amp;utm_term</a:t>
            </a:r>
            <a:r>
              <a:rPr lang="en-US" dirty="0" smtClean="0"/>
              <a:t>=.c0f4b35711f0</a:t>
            </a:r>
          </a:p>
          <a:p>
            <a:endParaRPr lang="en-US" dirty="0" smtClean="0"/>
          </a:p>
          <a:p>
            <a:r>
              <a:rPr lang="en-US" dirty="0" smtClean="0"/>
              <a:t>https://</a:t>
            </a:r>
            <a:r>
              <a:rPr lang="en-US" dirty="0" err="1" smtClean="0"/>
              <a:t>www.popularmechanics.com</a:t>
            </a:r>
            <a:r>
              <a:rPr lang="en-US" dirty="0" smtClean="0"/>
              <a:t>/science/environment/a3736/4290631/</a:t>
            </a:r>
          </a:p>
          <a:p>
            <a:endParaRPr lang="en-US" dirty="0" smtClean="0"/>
          </a:p>
          <a:p>
            <a:r>
              <a:rPr lang="en-US" dirty="0" smtClean="0"/>
              <a:t>https://</a:t>
            </a:r>
            <a:r>
              <a:rPr lang="en-US" dirty="0" err="1" smtClean="0"/>
              <a:t>www.wastedive.com</a:t>
            </a:r>
            <a:r>
              <a:rPr lang="en-US" dirty="0" smtClean="0"/>
              <a:t>/news/what-chinese-import-policies-mean-for-all-50-states/510751/</a:t>
            </a:r>
          </a:p>
          <a:p>
            <a:endParaRPr lang="en-US" dirty="0" smtClean="0"/>
          </a:p>
          <a:p>
            <a:r>
              <a:rPr lang="en-US" dirty="0" smtClean="0"/>
              <a:t>https://</a:t>
            </a:r>
            <a:r>
              <a:rPr lang="en-US" dirty="0" err="1" smtClean="0"/>
              <a:t>www.csbsju.edu</a:t>
            </a:r>
            <a:r>
              <a:rPr lang="en-US" dirty="0" smtClean="0"/>
              <a:t>/</a:t>
            </a:r>
            <a:r>
              <a:rPr lang="en-US" dirty="0" err="1" smtClean="0"/>
              <a:t>sju</a:t>
            </a:r>
            <a:r>
              <a:rPr lang="en-US" dirty="0" smtClean="0"/>
              <a:t>-sustainability/what-were-doing/recycling/recycling-myths-and-excuses</a:t>
            </a:r>
          </a:p>
          <a:p>
            <a:endParaRPr lang="en-US" dirty="0" smtClean="0"/>
          </a:p>
          <a:p>
            <a:r>
              <a:rPr lang="en-US" dirty="0" smtClean="0"/>
              <a:t>https://</a:t>
            </a:r>
            <a:r>
              <a:rPr lang="en-US" dirty="0" err="1" smtClean="0"/>
              <a:t>www.motherjones.com</a:t>
            </a:r>
            <a:r>
              <a:rPr lang="en-US" dirty="0" smtClean="0"/>
              <a:t>/environment/2015/07/recycling-myths-blue-bins/</a:t>
            </a:r>
          </a:p>
          <a:p>
            <a:endParaRPr lang="en-US" dirty="0"/>
          </a:p>
        </p:txBody>
      </p:sp>
      <p:sp>
        <p:nvSpPr>
          <p:cNvPr id="4" name="Slide Number Placeholder 3"/>
          <p:cNvSpPr>
            <a:spLocks noGrp="1"/>
          </p:cNvSpPr>
          <p:nvPr>
            <p:ph type="sldNum" sz="quarter" idx="10"/>
          </p:nvPr>
        </p:nvSpPr>
        <p:spPr/>
        <p:txBody>
          <a:bodyPr/>
          <a:lstStyle/>
          <a:p>
            <a:fld id="{B86F7997-424E-E94F-97B7-261310F35D4F}" type="slidenum">
              <a:rPr lang="en-US" smtClean="0"/>
              <a:t>29</a:t>
            </a:fld>
            <a:endParaRPr lang="en-US"/>
          </a:p>
        </p:txBody>
      </p:sp>
    </p:spTree>
    <p:extLst>
      <p:ext uri="{BB962C8B-B14F-4D97-AF65-F5344CB8AC3E}">
        <p14:creationId xmlns:p14="http://schemas.microsoft.com/office/powerpoint/2010/main" val="801479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7D0B16-960E-5E4C-8720-6FBDEB34D863}" type="datetime1">
              <a:rPr lang="en-US" smtClean="0"/>
              <a:t>9/17/18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817034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1C384-DE9B-734C-87BD-873335211186}" type="datetime1">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57995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4873D2-41B6-2F43-A875-AF179E319C10}" type="datetime1">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237387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56AEF1-2C7D-1D43-BE13-47172ADDAAD3}" type="datetime1">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63977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BCFB6E-52E4-8D4C-9427-6FC571576F91}" type="datetime1">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920436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9E92F8-E8B6-EA46-9A8A-C3B2A19D4B90}" type="datetime1">
              <a:rPr lang="en-US" smtClean="0"/>
              <a:t>9/17/18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4067061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0B4712-EDCA-3F47-A6A9-5F1C1BC66F5C}" type="datetime1">
              <a:rPr lang="en-US" smtClean="0"/>
              <a:t>9/17/18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60766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EA9C07-9E42-824C-9694-B35EBA052772}" type="datetime1">
              <a:rPr lang="en-US" smtClean="0"/>
              <a:t>9/17/18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48780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C91D3-BFA6-C545-9E01-2016D763ECFB}" type="datetime1">
              <a:rPr lang="en-US" smtClean="0"/>
              <a:t>9/17/18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876754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F48B4-2231-CD4B-848A-930DE281CBF7}" type="datetime1">
              <a:rPr lang="en-US" smtClean="0"/>
              <a:t>9/17/18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422034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D4BF43-444A-2B4A-8887-4721A1C4ED5B}" type="datetime1">
              <a:rPr lang="en-US" smtClean="0"/>
              <a:t>9/17/18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0454986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DAD75-DFAD-2740-A763-8F50D68A20C3}" type="datetime1">
              <a:rPr lang="en-US" smtClean="0"/>
              <a:t>9/17/18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140062246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davidboje@gmail.com" TargetMode="Externa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hyperlink" Target="Http://truestorytelling.org" TargetMode="External"/><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hyperlink" Target="https://davidboje.com/388/Recycling%20Intelligence%20Quiz%20BOJE%20Sep%2010%202018.docx" TargetMode="External"/><Relationship Id="rId4" Type="http://schemas.openxmlformats.org/officeDocument/2006/relationships/hyperlink" Target="https://davidboje.com/388/Recycling%20Intelligence%20Quiz%20ANSWERS%20BOJE%20Sep%2010%202018.docx" TargetMode="External"/><Relationship Id="rId5" Type="http://schemas.openxmlformats.org/officeDocument/2006/relationships/hyperlink" Target="https://www.youtube.com/watch?v=Yq9BbpZWsXs" TargetMode="External"/><Relationship Id="rId6" Type="http://schemas.openxmlformats.org/officeDocument/2006/relationships/hyperlink" Target="https://www.youtube.com/watch?v=5-3_49w0jak" TargetMode="External"/><Relationship Id="rId7" Type="http://schemas.openxmlformats.org/officeDocument/2006/relationships/hyperlink" Target="http://truestorytelling.org/" TargetMode="External"/><Relationship Id="rId1" Type="http://schemas.openxmlformats.org/officeDocument/2006/relationships/slideLayout" Target="../slideLayouts/slideLayout2.xml"/><Relationship Id="rId2" Type="http://schemas.openxmlformats.org/officeDocument/2006/relationships/hyperlink" Target="https://davidboje.com/388/True%20Storytelling%20of%20NMSU%20recycling.pptx"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file://localhost/.%20http/::www.recyclenewmexico.com:wp-content:uploads:2015:04:Recycling_Resource_Kit_2015.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lcsun-news.com/story/opinion/columnists/2018/03/04/recycling-our-area-jeopardy/392724002/" TargetMode="External"/><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s://www.youtube.com/watch?v=evbHCAn4jto" TargetMode="External"/><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wastedive.com/news/what-chinese-import-policies-mean-for-all-50-states/510751/"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washingtonpost.com/outlook/five-myths/five-myths-about-recycling/2018/04/20/9971de66-43e6-11e8-8569-26fda6b404c7_story.html?noredirect=on&amp;utm_term=.c0f4b35711f0" TargetMode="External"/><Relationship Id="rId4" Type="http://schemas.openxmlformats.org/officeDocument/2006/relationships/hyperlink" Target="http://tcocertified.com/news/global-e-waste-reaches-record-high-says-new-un-report/" TargetMode="External"/><Relationship Id="rId5" Type="http://schemas.openxmlformats.org/officeDocument/2006/relationships/hyperlink" Target="https://environmentalpaper.org/2018/01/theres-a-global-recycling-crisis-and-you-can-help/" TargetMode="External"/><Relationship Id="rId6" Type="http://schemas.openxmlformats.org/officeDocument/2006/relationships/hyperlink" Target="https://www.theguardian.com/sustainable-business/2017/feb/22/plastics-recycling-trash-chemicals-styrofoam-packaging"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avidboje.com/388/Recycling%20Intelligence%20Quiz%20BOJE%20Sep%2010%202018.docx"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hyperlink" Target="https://www.recycleacrossamerica.org/us-recycling-collaps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zulfahmed.files.wordpress.com/2013/12/disciplineandpunish.pdf"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hyperlink" Target="https://unstats.un.org/sdgs/indicators/Global%20Indicator%20Framework%20after%20refinement_Eng.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recyclenewmexico.com/wp-content/uploads/2015/04/Recycling_Resource_Kit_2015.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ncbi.nlm.nih.gov/pmc/articles/PMC3080922/" TargetMode="External"/><Relationship Id="rId3" Type="http://schemas.openxmlformats.org/officeDocument/2006/relationships/hyperlink" Target="https://www.bloomberg.com/quicktake/recycling-crisi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1990" y="0"/>
            <a:ext cx="7772400" cy="1470025"/>
          </a:xfrm>
        </p:spPr>
        <p:txBody>
          <a:bodyPr>
            <a:normAutofit/>
          </a:bodyPr>
          <a:lstStyle/>
          <a:p>
            <a:r>
              <a:rPr lang="en-US" dirty="0" smtClean="0"/>
              <a:t>What is TRUE STORYTELLING of NMSU recycling?</a:t>
            </a:r>
            <a:endParaRPr lang="en-US" dirty="0"/>
          </a:p>
        </p:txBody>
      </p:sp>
      <p:sp>
        <p:nvSpPr>
          <p:cNvPr id="3" name="Subtitle 2"/>
          <p:cNvSpPr>
            <a:spLocks noGrp="1"/>
          </p:cNvSpPr>
          <p:nvPr>
            <p:ph type="subTitle" idx="1"/>
          </p:nvPr>
        </p:nvSpPr>
        <p:spPr>
          <a:xfrm>
            <a:off x="1371600" y="5105400"/>
            <a:ext cx="6400800" cy="1752600"/>
          </a:xfrm>
        </p:spPr>
        <p:txBody>
          <a:bodyPr/>
          <a:lstStyle/>
          <a:p>
            <a:r>
              <a:rPr lang="en-US" dirty="0" smtClean="0"/>
              <a:t>David M. Boje</a:t>
            </a:r>
          </a:p>
          <a:p>
            <a:r>
              <a:rPr lang="en-US" dirty="0" smtClean="0">
                <a:hlinkClick r:id="rId2"/>
              </a:rPr>
              <a:t>davidboje@gmail.com</a:t>
            </a:r>
            <a:r>
              <a:rPr lang="en-US" dirty="0" smtClean="0"/>
              <a:t> </a:t>
            </a:r>
            <a:endParaRPr lang="en-US" dirty="0"/>
          </a:p>
        </p:txBody>
      </p:sp>
      <p:pic>
        <p:nvPicPr>
          <p:cNvPr id="4" name="Picture 3"/>
          <p:cNvPicPr>
            <a:picLocks noChangeAspect="1"/>
          </p:cNvPicPr>
          <p:nvPr/>
        </p:nvPicPr>
        <p:blipFill>
          <a:blip r:embed="rId3"/>
          <a:stretch>
            <a:fillRect/>
          </a:stretch>
        </p:blipFill>
        <p:spPr>
          <a:xfrm>
            <a:off x="2968180" y="1635463"/>
            <a:ext cx="2679700" cy="3022600"/>
          </a:xfrm>
          <a:prstGeom prst="rect">
            <a:avLst/>
          </a:prstGeom>
        </p:spPr>
      </p:pic>
      <p:sp>
        <p:nvSpPr>
          <p:cNvPr id="5" name="Rounded Rectangular Callout 4"/>
          <p:cNvSpPr/>
          <p:nvPr/>
        </p:nvSpPr>
        <p:spPr>
          <a:xfrm>
            <a:off x="6329916" y="2210868"/>
            <a:ext cx="2622033" cy="1442551"/>
          </a:xfrm>
          <a:prstGeom prst="wedgeRoundRectCallout">
            <a:avLst>
              <a:gd name="adj1" fmla="val -86203"/>
              <a:gd name="adj2" fmla="val -4886"/>
              <a:gd name="adj3" fmla="val 16667"/>
            </a:avLst>
          </a:prstGeom>
          <a:solidFill>
            <a:schemeClr val="bg1"/>
          </a:solidFill>
          <a:ln w="57150" cmpd="sng"/>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a:off x="6537588" y="2210868"/>
            <a:ext cx="2288939" cy="1231106"/>
          </a:xfrm>
          <a:prstGeom prst="rect">
            <a:avLst/>
          </a:prstGeom>
          <a:noFill/>
        </p:spPr>
        <p:txBody>
          <a:bodyPr wrap="square" rtlCol="0">
            <a:spAutoFit/>
          </a:bodyPr>
          <a:lstStyle/>
          <a:p>
            <a:r>
              <a:rPr lang="en-US" sz="2800" dirty="0" smtClean="0"/>
              <a:t>“Things tell a Story” </a:t>
            </a:r>
            <a:r>
              <a:rPr lang="en-US" dirty="0" smtClean="0"/>
              <a:t>(William James, 1907: 96)</a:t>
            </a:r>
            <a:endParaRPr lang="en-US" dirty="0"/>
          </a:p>
        </p:txBody>
      </p:sp>
    </p:spTree>
    <p:extLst>
      <p:ext uri="{BB962C8B-B14F-4D97-AF65-F5344CB8AC3E}">
        <p14:creationId xmlns:p14="http://schemas.microsoft.com/office/powerpoint/2010/main" val="13019006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98" y="177998"/>
            <a:ext cx="3811829" cy="1671971"/>
          </a:xfrm>
        </p:spPr>
        <p:txBody>
          <a:bodyPr>
            <a:normAutofit fontScale="90000"/>
          </a:bodyPr>
          <a:lstStyle/>
          <a:p>
            <a:r>
              <a:rPr lang="en-US" sz="3600" b="1" smtClean="0"/>
              <a:t>Kolding’s Popup </a:t>
            </a:r>
            <a:r>
              <a:rPr lang="en-US" sz="2800" dirty="0" smtClean="0"/>
              <a:t>of 17 UN Sustainable Development Goals</a:t>
            </a:r>
            <a:br>
              <a:rPr lang="en-US" sz="2800" dirty="0" smtClean="0"/>
            </a:br>
            <a:r>
              <a:rPr lang="en-US" sz="2400" dirty="0" smtClean="0"/>
              <a:t>August 25-26 2018</a:t>
            </a:r>
            <a:endParaRPr lang="en-US" sz="24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10</a:t>
            </a:fld>
            <a:endParaRPr lang="en-US"/>
          </a:p>
        </p:txBody>
      </p:sp>
      <p:pic>
        <p:nvPicPr>
          <p:cNvPr id="6" name="Picture 5" descr="Korning_UNSDG_Festivalism_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9127" y="0"/>
            <a:ext cx="5148146" cy="6858000"/>
          </a:xfrm>
          <a:prstGeom prst="rect">
            <a:avLst/>
          </a:prstGeom>
        </p:spPr>
      </p:pic>
      <p:pic>
        <p:nvPicPr>
          <p:cNvPr id="8" name="Picture 7"/>
          <p:cNvPicPr>
            <a:picLocks noChangeAspect="1"/>
          </p:cNvPicPr>
          <p:nvPr/>
        </p:nvPicPr>
        <p:blipFill>
          <a:blip r:embed="rId3"/>
          <a:stretch>
            <a:fillRect/>
          </a:stretch>
        </p:blipFill>
        <p:spPr>
          <a:xfrm>
            <a:off x="352160" y="2126083"/>
            <a:ext cx="3306130" cy="4441240"/>
          </a:xfrm>
          <a:prstGeom prst="rect">
            <a:avLst/>
          </a:prstGeom>
        </p:spPr>
      </p:pic>
    </p:spTree>
    <p:extLst>
      <p:ext uri="{BB962C8B-B14F-4D97-AF65-F5344CB8AC3E}">
        <p14:creationId xmlns:p14="http://schemas.microsoft.com/office/powerpoint/2010/main" val="37316178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14132" y="1523754"/>
            <a:ext cx="3040304" cy="1749283"/>
          </a:xfrm>
          <a:prstGeom prst="rect">
            <a:avLst/>
          </a:prstGeom>
        </p:spPr>
      </p:pic>
      <p:sp>
        <p:nvSpPr>
          <p:cNvPr id="2" name="Title 1"/>
          <p:cNvSpPr>
            <a:spLocks noGrp="1"/>
          </p:cNvSpPr>
          <p:nvPr>
            <p:ph type="ctrTitle"/>
          </p:nvPr>
        </p:nvSpPr>
        <p:spPr>
          <a:xfrm>
            <a:off x="-147423" y="325584"/>
            <a:ext cx="9144000" cy="786148"/>
          </a:xfrm>
        </p:spPr>
        <p:txBody>
          <a:bodyPr>
            <a:normAutofit fontScale="90000"/>
          </a:bodyPr>
          <a:lstStyle/>
          <a:p>
            <a:r>
              <a:rPr lang="en-US" sz="5400" b="1" dirty="0" smtClean="0">
                <a:solidFill>
                  <a:srgbClr val="800000"/>
                </a:solidFill>
              </a:rPr>
              <a:t>What is True Storytelling?</a:t>
            </a:r>
            <a:endParaRPr lang="en-US" sz="5400" b="1" dirty="0">
              <a:solidFill>
                <a:srgbClr val="800000"/>
              </a:solidFill>
            </a:endParaRPr>
          </a:p>
        </p:txBody>
      </p:sp>
      <p:sp>
        <p:nvSpPr>
          <p:cNvPr id="3" name="Subtitle 2"/>
          <p:cNvSpPr>
            <a:spLocks noGrp="1"/>
          </p:cNvSpPr>
          <p:nvPr>
            <p:ph type="subTitle" idx="1"/>
          </p:nvPr>
        </p:nvSpPr>
        <p:spPr>
          <a:xfrm>
            <a:off x="166324" y="6077522"/>
            <a:ext cx="8830253" cy="780477"/>
          </a:xfrm>
        </p:spPr>
        <p:txBody>
          <a:bodyPr>
            <a:noAutofit/>
          </a:bodyPr>
          <a:lstStyle/>
          <a:p>
            <a:r>
              <a:rPr lang="en-US" sz="3600" b="1" dirty="0" smtClean="0">
                <a:solidFill>
                  <a:schemeClr val="bg2">
                    <a:lumMod val="20000"/>
                    <a:lumOff val="80000"/>
                  </a:schemeClr>
                </a:solidFill>
                <a:hlinkClick r:id="rId3"/>
              </a:rPr>
              <a:t>Http://truestorytelling.org</a:t>
            </a:r>
            <a:r>
              <a:rPr lang="en-US" sz="3600" b="1" dirty="0" smtClean="0">
                <a:solidFill>
                  <a:schemeClr val="bg2">
                    <a:lumMod val="20000"/>
                    <a:lumOff val="80000"/>
                  </a:schemeClr>
                </a:solidFill>
              </a:rPr>
              <a:t> </a:t>
            </a:r>
            <a:endParaRPr lang="en-US" sz="3600" b="1" dirty="0">
              <a:solidFill>
                <a:schemeClr val="bg2">
                  <a:lumMod val="20000"/>
                  <a:lumOff val="80000"/>
                </a:schemeClr>
              </a:solidFill>
            </a:endParaRPr>
          </a:p>
        </p:txBody>
      </p:sp>
      <p:pic>
        <p:nvPicPr>
          <p:cNvPr id="6" name="Picture 4" descr="Jens Boje Lorna OLD FRIENDS INDUSTRI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2428" y="3450188"/>
            <a:ext cx="3578044" cy="1812875"/>
          </a:xfrm>
          <a:prstGeom prst="rect">
            <a:avLst/>
          </a:prstGeom>
        </p:spPr>
      </p:pic>
      <p:sp>
        <p:nvSpPr>
          <p:cNvPr id="8" name="Rectangle 5"/>
          <p:cNvSpPr/>
          <p:nvPr/>
        </p:nvSpPr>
        <p:spPr>
          <a:xfrm>
            <a:off x="1246186" y="5263063"/>
            <a:ext cx="5557932" cy="461665"/>
          </a:xfrm>
          <a:prstGeom prst="rect">
            <a:avLst/>
          </a:prstGeom>
        </p:spPr>
        <p:txBody>
          <a:bodyPr wrap="none">
            <a:spAutoFit/>
          </a:bodyPr>
          <a:lstStyle/>
          <a:p>
            <a:r>
              <a:rPr lang="en-US" sz="2400" b="1" dirty="0">
                <a:solidFill>
                  <a:schemeClr val="accent1">
                    <a:lumMod val="75000"/>
                  </a:schemeClr>
                </a:solidFill>
              </a:rPr>
              <a:t>Jens Larsen, David Boje, &amp; Lena Bruun</a:t>
            </a:r>
          </a:p>
        </p:txBody>
      </p:sp>
      <p:pic>
        <p:nvPicPr>
          <p:cNvPr id="5" name="Billed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609" y="5058325"/>
            <a:ext cx="2167082" cy="1223933"/>
          </a:xfrm>
          <a:prstGeom prst="rect">
            <a:avLst/>
          </a:prstGeom>
        </p:spPr>
      </p:pic>
    </p:spTree>
    <p:extLst>
      <p:ext uri="{BB962C8B-B14F-4D97-AF65-F5344CB8AC3E}">
        <p14:creationId xmlns:p14="http://schemas.microsoft.com/office/powerpoint/2010/main" val="8555493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2"/>
            <p:extLst>
              <p:ext uri="{D42A27DB-BD31-4B8C-83A1-F6EECF244321}">
                <p14:modId xmlns:p14="http://schemas.microsoft.com/office/powerpoint/2010/main" val="3465920306"/>
              </p:ext>
            </p:extLst>
          </p:nvPr>
        </p:nvGraphicFramePr>
        <p:xfrm>
          <a:off x="287285" y="879406"/>
          <a:ext cx="8724411" cy="5978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p:cNvSpPr>
            <a:spLocks noGrp="1"/>
          </p:cNvSpPr>
          <p:nvPr>
            <p:ph type="body" sz="quarter" idx="3"/>
          </p:nvPr>
        </p:nvSpPr>
        <p:spPr>
          <a:xfrm>
            <a:off x="635054" y="287941"/>
            <a:ext cx="8376642" cy="468492"/>
          </a:xfrm>
        </p:spPr>
        <p:txBody>
          <a:bodyPr>
            <a:normAutofit fontScale="70000" lnSpcReduction="20000"/>
          </a:bodyPr>
          <a:lstStyle/>
          <a:p>
            <a:r>
              <a:rPr lang="en-US" sz="3600" b="1" dirty="0" smtClean="0">
                <a:solidFill>
                  <a:srgbClr val="4A6300"/>
                </a:solidFill>
              </a:rPr>
              <a:t>How to Implement True </a:t>
            </a:r>
            <a:r>
              <a:rPr lang="en-US" sz="4000" b="1" dirty="0" smtClean="0">
                <a:solidFill>
                  <a:srgbClr val="4A6300"/>
                </a:solidFill>
              </a:rPr>
              <a:t>Storytelling</a:t>
            </a:r>
            <a:r>
              <a:rPr lang="en-US" sz="3600" b="1" dirty="0" smtClean="0">
                <a:solidFill>
                  <a:srgbClr val="4A6300"/>
                </a:solidFill>
              </a:rPr>
              <a:t>?</a:t>
            </a:r>
            <a:endParaRPr lang="en-US" sz="3600" b="1" dirty="0">
              <a:solidFill>
                <a:srgbClr val="4A6300"/>
              </a:solidFill>
            </a:endParaRPr>
          </a:p>
        </p:txBody>
      </p:sp>
      <p:sp>
        <p:nvSpPr>
          <p:cNvPr id="4" name="Slide Number Placeholder 3"/>
          <p:cNvSpPr>
            <a:spLocks noGrp="1"/>
          </p:cNvSpPr>
          <p:nvPr>
            <p:ph type="sldNum" sz="quarter" idx="12"/>
          </p:nvPr>
        </p:nvSpPr>
        <p:spPr/>
        <p:txBody>
          <a:bodyPr/>
          <a:lstStyle/>
          <a:p>
            <a:fld id="{F02B70FB-18ED-4CA5-8368-F946A6F2C1F7}" type="slidenum">
              <a:rPr lang="en-US" smtClean="0"/>
              <a:t>12</a:t>
            </a:fld>
            <a:endParaRPr lang="en-US"/>
          </a:p>
        </p:txBody>
      </p:sp>
    </p:spTree>
    <p:extLst>
      <p:ext uri="{BB962C8B-B14F-4D97-AF65-F5344CB8AC3E}">
        <p14:creationId xmlns:p14="http://schemas.microsoft.com/office/powerpoint/2010/main" val="6882854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par>
                                <p:cTn id="8" presetID="9" presetClass="emph" presetSubtype="0" grpId="1" nodeType="withEffect">
                                  <p:stCondLst>
                                    <p:cond delay="0"/>
                                  </p:stCondLst>
                                  <p:childTnLst>
                                    <p:set>
                                      <p:cBhvr rctx="PPT">
                                        <p:cTn id="9" dur="indefinite"/>
                                        <p:tgtEl>
                                          <p:spTgt spid="7">
                                            <p:txEl>
                                              <p:pRg st="0" end="0"/>
                                            </p:txEl>
                                          </p:spTgt>
                                        </p:tgtEl>
                                        <p:attrNameLst>
                                          <p:attrName>style.opacity</p:attrName>
                                        </p:attrNameLst>
                                      </p:cBhvr>
                                      <p:to>
                                        <p:strVal val="0.5"/>
                                      </p:to>
                                    </p:set>
                                    <p:animEffect filter="image" prLst="opacity: 0.5">
                                      <p:cBhvr rctx="IE">
                                        <p:cTn id="10" dur="indefinite"/>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9">
                                            <p:graphicEl>
                                              <a:dgm id="{E6AF0A74-5C53-4808-8A77-31B80B0E5BF6}"/>
                                            </p:graphicEl>
                                          </p:spTgt>
                                        </p:tgtEl>
                                        <p:attrNameLst>
                                          <p:attrName>style.visibility</p:attrName>
                                        </p:attrNameLst>
                                      </p:cBhvr>
                                      <p:to>
                                        <p:strVal val="visible"/>
                                      </p:to>
                                    </p:set>
                                    <p:animEffect transition="in" filter="circle(out)">
                                      <p:cBhvr>
                                        <p:cTn id="15" dur="500"/>
                                        <p:tgtEl>
                                          <p:spTgt spid="9">
                                            <p:graphicEl>
                                              <a:dgm id="{E6AF0A74-5C53-4808-8A77-31B80B0E5BF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9">
                                            <p:graphicEl>
                                              <a:dgm id="{21E2B31A-E4B2-4ECF-88AA-8FCC85E6F254}"/>
                                            </p:graphicEl>
                                          </p:spTgt>
                                        </p:tgtEl>
                                        <p:attrNameLst>
                                          <p:attrName>style.visibility</p:attrName>
                                        </p:attrNameLst>
                                      </p:cBhvr>
                                      <p:to>
                                        <p:strVal val="visible"/>
                                      </p:to>
                                    </p:set>
                                    <p:animEffect transition="in" filter="circle(out)">
                                      <p:cBhvr>
                                        <p:cTn id="20" dur="500"/>
                                        <p:tgtEl>
                                          <p:spTgt spid="9">
                                            <p:graphicEl>
                                              <a:dgm id="{21E2B31A-E4B2-4ECF-88AA-8FCC85E6F254}"/>
                                            </p:graphicEl>
                                          </p:spTgt>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9">
                                            <p:graphicEl>
                                              <a:dgm id="{C09C0B9D-C626-4352-937F-E565C32A1F1A}"/>
                                            </p:graphicEl>
                                          </p:spTgt>
                                        </p:tgtEl>
                                        <p:attrNameLst>
                                          <p:attrName>style.visibility</p:attrName>
                                        </p:attrNameLst>
                                      </p:cBhvr>
                                      <p:to>
                                        <p:strVal val="visible"/>
                                      </p:to>
                                    </p:set>
                                    <p:animEffect transition="in" filter="wipe(up)">
                                      <p:cBhvr>
                                        <p:cTn id="24" dur="500"/>
                                        <p:tgtEl>
                                          <p:spTgt spid="9">
                                            <p:graphicEl>
                                              <a:dgm id="{C09C0B9D-C626-4352-937F-E565C32A1F1A}"/>
                                            </p:graphicEl>
                                          </p:spTgt>
                                        </p:tgtEl>
                                      </p:cBhvr>
                                    </p:animEffect>
                                  </p:childTnLst>
                                </p:cTn>
                              </p:par>
                            </p:childTnLst>
                          </p:cTn>
                        </p:par>
                        <p:par>
                          <p:cTn id="25" fill="hold">
                            <p:stCondLst>
                              <p:cond delay="1000"/>
                            </p:stCondLst>
                            <p:childTnLst>
                              <p:par>
                                <p:cTn id="26" presetID="6" presetClass="entr" presetSubtype="32" fill="hold" grpId="0" nodeType="afterEffect">
                                  <p:stCondLst>
                                    <p:cond delay="0"/>
                                  </p:stCondLst>
                                  <p:childTnLst>
                                    <p:set>
                                      <p:cBhvr>
                                        <p:cTn id="27" dur="1" fill="hold">
                                          <p:stCondLst>
                                            <p:cond delay="0"/>
                                          </p:stCondLst>
                                        </p:cTn>
                                        <p:tgtEl>
                                          <p:spTgt spid="9">
                                            <p:graphicEl>
                                              <a:dgm id="{18949E23-5716-41EE-8482-AD899487C22A}"/>
                                            </p:graphicEl>
                                          </p:spTgt>
                                        </p:tgtEl>
                                        <p:attrNameLst>
                                          <p:attrName>style.visibility</p:attrName>
                                        </p:attrNameLst>
                                      </p:cBhvr>
                                      <p:to>
                                        <p:strVal val="visible"/>
                                      </p:to>
                                    </p:set>
                                    <p:animEffect transition="in" filter="circle(out)">
                                      <p:cBhvr>
                                        <p:cTn id="28" dur="500"/>
                                        <p:tgtEl>
                                          <p:spTgt spid="9">
                                            <p:graphicEl>
                                              <a:dgm id="{18949E23-5716-41EE-8482-AD899487C22A}"/>
                                            </p:graphicEl>
                                          </p:spTgt>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9">
                                            <p:graphicEl>
                                              <a:dgm id="{47906407-956C-4DBE-95F5-60B3E34737A1}"/>
                                            </p:graphicEl>
                                          </p:spTgt>
                                        </p:tgtEl>
                                        <p:attrNameLst>
                                          <p:attrName>style.visibility</p:attrName>
                                        </p:attrNameLst>
                                      </p:cBhvr>
                                      <p:to>
                                        <p:strVal val="visible"/>
                                      </p:to>
                                    </p:set>
                                    <p:animEffect transition="in" filter="wipe(up)">
                                      <p:cBhvr>
                                        <p:cTn id="32" dur="500"/>
                                        <p:tgtEl>
                                          <p:spTgt spid="9">
                                            <p:graphicEl>
                                              <a:dgm id="{47906407-956C-4DBE-95F5-60B3E34737A1}"/>
                                            </p:graphicEl>
                                          </p:spTgt>
                                        </p:tgtEl>
                                      </p:cBhvr>
                                    </p:animEffect>
                                  </p:childTnLst>
                                </p:cTn>
                              </p:par>
                            </p:childTnLst>
                          </p:cTn>
                        </p:par>
                        <p:par>
                          <p:cTn id="33" fill="hold">
                            <p:stCondLst>
                              <p:cond delay="2000"/>
                            </p:stCondLst>
                            <p:childTnLst>
                              <p:par>
                                <p:cTn id="34" presetID="6" presetClass="entr" presetSubtype="32" fill="hold" grpId="0" nodeType="afterEffect">
                                  <p:stCondLst>
                                    <p:cond delay="0"/>
                                  </p:stCondLst>
                                  <p:childTnLst>
                                    <p:set>
                                      <p:cBhvr>
                                        <p:cTn id="35" dur="1" fill="hold">
                                          <p:stCondLst>
                                            <p:cond delay="0"/>
                                          </p:stCondLst>
                                        </p:cTn>
                                        <p:tgtEl>
                                          <p:spTgt spid="9">
                                            <p:graphicEl>
                                              <a:dgm id="{585FE9A8-D8F9-48B3-BD89-BCB8D40C3B62}"/>
                                            </p:graphicEl>
                                          </p:spTgt>
                                        </p:tgtEl>
                                        <p:attrNameLst>
                                          <p:attrName>style.visibility</p:attrName>
                                        </p:attrNameLst>
                                      </p:cBhvr>
                                      <p:to>
                                        <p:strVal val="visible"/>
                                      </p:to>
                                    </p:set>
                                    <p:animEffect transition="in" filter="circle(out)">
                                      <p:cBhvr>
                                        <p:cTn id="36" dur="500"/>
                                        <p:tgtEl>
                                          <p:spTgt spid="9">
                                            <p:graphicEl>
                                              <a:dgm id="{585FE9A8-D8F9-48B3-BD89-BCB8D40C3B62}"/>
                                            </p:graphicEl>
                                          </p:spTgt>
                                        </p:tgtEl>
                                      </p:cBhvr>
                                    </p:animEffect>
                                  </p:childTnLst>
                                </p:cTn>
                              </p:par>
                            </p:childTnLst>
                          </p:cTn>
                        </p:par>
                        <p:par>
                          <p:cTn id="37" fill="hold">
                            <p:stCondLst>
                              <p:cond delay="2500"/>
                            </p:stCondLst>
                            <p:childTnLst>
                              <p:par>
                                <p:cTn id="38" presetID="22" presetClass="entr" presetSubtype="4" fill="hold" grpId="0" nodeType="afterEffect">
                                  <p:stCondLst>
                                    <p:cond delay="0"/>
                                  </p:stCondLst>
                                  <p:childTnLst>
                                    <p:set>
                                      <p:cBhvr>
                                        <p:cTn id="39" dur="1" fill="hold">
                                          <p:stCondLst>
                                            <p:cond delay="0"/>
                                          </p:stCondLst>
                                        </p:cTn>
                                        <p:tgtEl>
                                          <p:spTgt spid="9">
                                            <p:graphicEl>
                                              <a:dgm id="{607E6A0A-3655-4CA6-91D8-44B285A4941A}"/>
                                            </p:graphicEl>
                                          </p:spTgt>
                                        </p:tgtEl>
                                        <p:attrNameLst>
                                          <p:attrName>style.visibility</p:attrName>
                                        </p:attrNameLst>
                                      </p:cBhvr>
                                      <p:to>
                                        <p:strVal val="visible"/>
                                      </p:to>
                                    </p:set>
                                    <p:animEffect transition="in" filter="wipe(down)">
                                      <p:cBhvr>
                                        <p:cTn id="40" dur="500"/>
                                        <p:tgtEl>
                                          <p:spTgt spid="9">
                                            <p:graphicEl>
                                              <a:dgm id="{607E6A0A-3655-4CA6-91D8-44B285A4941A}"/>
                                            </p:graphicEl>
                                          </p:spTgt>
                                        </p:tgtEl>
                                      </p:cBhvr>
                                    </p:animEffect>
                                  </p:childTnLst>
                                </p:cTn>
                              </p:par>
                            </p:childTnLst>
                          </p:cTn>
                        </p:par>
                        <p:par>
                          <p:cTn id="41" fill="hold">
                            <p:stCondLst>
                              <p:cond delay="3000"/>
                            </p:stCondLst>
                            <p:childTnLst>
                              <p:par>
                                <p:cTn id="42" presetID="6" presetClass="entr" presetSubtype="32" fill="hold" grpId="0" nodeType="afterEffect">
                                  <p:stCondLst>
                                    <p:cond delay="0"/>
                                  </p:stCondLst>
                                  <p:childTnLst>
                                    <p:set>
                                      <p:cBhvr>
                                        <p:cTn id="43" dur="1" fill="hold">
                                          <p:stCondLst>
                                            <p:cond delay="0"/>
                                          </p:stCondLst>
                                        </p:cTn>
                                        <p:tgtEl>
                                          <p:spTgt spid="9">
                                            <p:graphicEl>
                                              <a:dgm id="{819BC320-0E3F-4F15-A919-57F70CA02FCD}"/>
                                            </p:graphicEl>
                                          </p:spTgt>
                                        </p:tgtEl>
                                        <p:attrNameLst>
                                          <p:attrName>style.visibility</p:attrName>
                                        </p:attrNameLst>
                                      </p:cBhvr>
                                      <p:to>
                                        <p:strVal val="visible"/>
                                      </p:to>
                                    </p:set>
                                    <p:animEffect transition="in" filter="circle(out)">
                                      <p:cBhvr>
                                        <p:cTn id="44" dur="500"/>
                                        <p:tgtEl>
                                          <p:spTgt spid="9">
                                            <p:graphicEl>
                                              <a:dgm id="{819BC320-0E3F-4F15-A919-57F70CA02FCD}"/>
                                            </p:graphic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9">
                                            <p:graphicEl>
                                              <a:dgm id="{0DD71EEF-493C-4E91-89BE-3AD922D5DFEC}"/>
                                            </p:graphicEl>
                                          </p:spTgt>
                                        </p:tgtEl>
                                        <p:attrNameLst>
                                          <p:attrName>style.visibility</p:attrName>
                                        </p:attrNameLst>
                                      </p:cBhvr>
                                      <p:to>
                                        <p:strVal val="visible"/>
                                      </p:to>
                                    </p:set>
                                    <p:animEffect transition="in" filter="wipe(down)">
                                      <p:cBhvr>
                                        <p:cTn id="47" dur="500"/>
                                        <p:tgtEl>
                                          <p:spTgt spid="9">
                                            <p:graphicEl>
                                              <a:dgm id="{0DD71EEF-493C-4E91-89BE-3AD922D5DF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AtOnce"/>
        </p:bldSub>
      </p:bldGraphic>
      <p:bldP spid="7" grpId="0" build="p"/>
      <p:bldP spid="7" grpI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04" y="367857"/>
            <a:ext cx="8917196" cy="1098610"/>
          </a:xfrm>
        </p:spPr>
        <p:txBody>
          <a:bodyPr>
            <a:normAutofit fontScale="90000"/>
          </a:bodyPr>
          <a:lstStyle/>
          <a:p>
            <a:r>
              <a:rPr lang="en-US" sz="3200" dirty="0" smtClean="0"/>
              <a:t>1</a:t>
            </a:r>
            <a:r>
              <a:rPr lang="en-US" sz="3200" baseline="30000" dirty="0" smtClean="0"/>
              <a:t>st</a:t>
            </a:r>
            <a:r>
              <a:rPr lang="en-US" sz="3200" dirty="0" smtClean="0"/>
              <a:t> True Storytelling Principle: </a:t>
            </a:r>
            <a:r>
              <a:rPr lang="en-US" sz="3200" b="1" dirty="0"/>
              <a:t>You yourself must be true and prepare the energy and effort </a:t>
            </a:r>
            <a:r>
              <a:rPr lang="en-US" sz="3200" b="1" dirty="0" smtClean="0"/>
              <a:t>for a sustainable future.</a:t>
            </a:r>
            <a:r>
              <a:rPr lang="en-US" sz="3200" b="1" dirty="0"/>
              <a:t/>
            </a:r>
            <a:br>
              <a:rPr lang="en-US" sz="3200" b="1" dirty="0"/>
            </a:br>
            <a:endParaRPr lang="en-US" sz="3200" dirty="0"/>
          </a:p>
        </p:txBody>
      </p:sp>
      <p:sp>
        <p:nvSpPr>
          <p:cNvPr id="3" name="Content Placeholder 2"/>
          <p:cNvSpPr>
            <a:spLocks noGrp="1"/>
          </p:cNvSpPr>
          <p:nvPr>
            <p:ph idx="1"/>
          </p:nvPr>
        </p:nvSpPr>
        <p:spPr>
          <a:xfrm>
            <a:off x="226804" y="1768832"/>
            <a:ext cx="5367706" cy="4822710"/>
          </a:xfrm>
        </p:spPr>
        <p:txBody>
          <a:bodyPr>
            <a:normAutofit fontScale="92500" lnSpcReduction="10000"/>
          </a:bodyPr>
          <a:lstStyle/>
          <a:p>
            <a:pPr marL="0" indent="0">
              <a:buNone/>
            </a:pPr>
            <a:r>
              <a:rPr lang="en-US" sz="4000" dirty="0">
                <a:solidFill>
                  <a:srgbClr val="800000"/>
                </a:solidFill>
              </a:rPr>
              <a:t>4</a:t>
            </a:r>
            <a:r>
              <a:rPr lang="en-US" dirty="0" smtClean="0">
                <a:solidFill>
                  <a:srgbClr val="800000"/>
                </a:solidFill>
              </a:rPr>
              <a:t> </a:t>
            </a:r>
            <a:r>
              <a:rPr lang="en-US" sz="3600" dirty="0" smtClean="0"/>
              <a:t>Questions:</a:t>
            </a:r>
          </a:p>
          <a:p>
            <a:pPr>
              <a:buAutoNum type="arabicPeriod"/>
            </a:pPr>
            <a:r>
              <a:rPr lang="en-US" sz="4000" b="1" dirty="0" smtClean="0"/>
              <a:t>Did you check it out?</a:t>
            </a:r>
          </a:p>
          <a:p>
            <a:pPr>
              <a:buAutoNum type="arabicPeriod"/>
            </a:pPr>
            <a:r>
              <a:rPr lang="en-US" sz="4000" b="1" dirty="0" smtClean="0"/>
              <a:t>Do you believe in it?</a:t>
            </a:r>
          </a:p>
          <a:p>
            <a:pPr>
              <a:buAutoNum type="arabicPeriod"/>
            </a:pPr>
            <a:r>
              <a:rPr lang="en-US" sz="4000" b="1" dirty="0" smtClean="0"/>
              <a:t>Do you have the knowledge to do it?</a:t>
            </a:r>
          </a:p>
          <a:p>
            <a:pPr>
              <a:buAutoNum type="arabicPeriod"/>
            </a:pPr>
            <a:r>
              <a:rPr lang="en-US" sz="4000" b="1" dirty="0" smtClean="0"/>
              <a:t>Can you sustain (get energized &amp; not burn out) in long future?</a:t>
            </a:r>
            <a:endParaRPr lang="en-US" dirty="0"/>
          </a:p>
          <a:p>
            <a:pPr marL="0" indent="0">
              <a:buNone/>
            </a:pPr>
            <a:endParaRPr lang="en-US" dirty="0"/>
          </a:p>
        </p:txBody>
      </p:sp>
      <p:sp>
        <p:nvSpPr>
          <p:cNvPr id="4" name="Slide Number Placeholder 3"/>
          <p:cNvSpPr>
            <a:spLocks noGrp="1"/>
          </p:cNvSpPr>
          <p:nvPr>
            <p:ph type="sldNum" sz="quarter" idx="12"/>
          </p:nvPr>
        </p:nvSpPr>
        <p:spPr>
          <a:xfrm>
            <a:off x="7841415" y="6341315"/>
            <a:ext cx="1051560" cy="365125"/>
          </a:xfrm>
        </p:spPr>
        <p:txBody>
          <a:bodyPr/>
          <a:lstStyle/>
          <a:p>
            <a:fld id="{D739C4FB-7D33-419B-8833-D1372BFD11C8}" type="slidenum">
              <a:rPr lang="en-US" smtClean="0"/>
              <a:t>13</a:t>
            </a:fld>
            <a:endParaRPr lang="en-US" dirty="0"/>
          </a:p>
        </p:txBody>
      </p:sp>
      <p:pic>
        <p:nvPicPr>
          <p:cNvPr id="5" name="Picture 4"/>
          <p:cNvPicPr>
            <a:picLocks noChangeAspect="1"/>
          </p:cNvPicPr>
          <p:nvPr/>
        </p:nvPicPr>
        <p:blipFill>
          <a:blip r:embed="rId3"/>
          <a:stretch>
            <a:fillRect/>
          </a:stretch>
        </p:blipFill>
        <p:spPr>
          <a:xfrm>
            <a:off x="5337464" y="2161904"/>
            <a:ext cx="3670453" cy="3373836"/>
          </a:xfrm>
          <a:prstGeom prst="rect">
            <a:avLst/>
          </a:prstGeom>
        </p:spPr>
      </p:pic>
      <p:pic>
        <p:nvPicPr>
          <p:cNvPr id="6" name="Picture 5"/>
          <p:cNvPicPr>
            <a:picLocks noChangeAspect="1"/>
          </p:cNvPicPr>
          <p:nvPr/>
        </p:nvPicPr>
        <p:blipFill>
          <a:blip r:embed="rId4"/>
          <a:stretch>
            <a:fillRect/>
          </a:stretch>
        </p:blipFill>
        <p:spPr>
          <a:xfrm>
            <a:off x="5181600" y="3276600"/>
            <a:ext cx="3962400" cy="3581400"/>
          </a:xfrm>
          <a:prstGeom prst="rect">
            <a:avLst/>
          </a:prstGeom>
        </p:spPr>
      </p:pic>
    </p:spTree>
    <p:extLst>
      <p:ext uri="{BB962C8B-B14F-4D97-AF65-F5344CB8AC3E}">
        <p14:creationId xmlns:p14="http://schemas.microsoft.com/office/powerpoint/2010/main" val="38181121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NMSU Declining in Recycling since 2007?</a:t>
            </a:r>
            <a:endParaRPr lang="en-US" dirty="0"/>
          </a:p>
        </p:txBody>
      </p:sp>
      <p:sp>
        <p:nvSpPr>
          <p:cNvPr id="3" name="Content Placeholder 2"/>
          <p:cNvSpPr>
            <a:spLocks noGrp="1"/>
          </p:cNvSpPr>
          <p:nvPr>
            <p:ph idx="1"/>
          </p:nvPr>
        </p:nvSpPr>
        <p:spPr>
          <a:xfrm>
            <a:off x="457200" y="1600201"/>
            <a:ext cx="8229600" cy="1075724"/>
          </a:xfrm>
        </p:spPr>
        <p:txBody>
          <a:bodyPr/>
          <a:lstStyle/>
          <a:p>
            <a:pPr marL="0" indent="0">
              <a:buNone/>
            </a:pPr>
            <a:r>
              <a:rPr lang="en-US" dirty="0" smtClean="0"/>
              <a:t>Let’s take a look at the six College’s recycling systems in all their buildings?</a:t>
            </a:r>
            <a:endParaRPr lang="en-US" dirty="0"/>
          </a:p>
        </p:txBody>
      </p:sp>
      <p:pic>
        <p:nvPicPr>
          <p:cNvPr id="4" name="Picture 3"/>
          <p:cNvPicPr>
            <a:picLocks noChangeAspect="1"/>
          </p:cNvPicPr>
          <p:nvPr/>
        </p:nvPicPr>
        <p:blipFill>
          <a:blip r:embed="rId2"/>
          <a:stretch>
            <a:fillRect/>
          </a:stretch>
        </p:blipFill>
        <p:spPr>
          <a:xfrm>
            <a:off x="256599" y="4257675"/>
            <a:ext cx="3289300" cy="2463800"/>
          </a:xfrm>
          <a:prstGeom prst="rect">
            <a:avLst/>
          </a:prstGeom>
        </p:spPr>
      </p:pic>
      <p:pic>
        <p:nvPicPr>
          <p:cNvPr id="5" name="Picture 4"/>
          <p:cNvPicPr>
            <a:picLocks noChangeAspect="1"/>
          </p:cNvPicPr>
          <p:nvPr/>
        </p:nvPicPr>
        <p:blipFill>
          <a:blip r:embed="rId3"/>
          <a:stretch>
            <a:fillRect/>
          </a:stretch>
        </p:blipFill>
        <p:spPr>
          <a:xfrm>
            <a:off x="5397500" y="3879850"/>
            <a:ext cx="3289300" cy="2476500"/>
          </a:xfrm>
          <a:prstGeom prst="rect">
            <a:avLst/>
          </a:prstGeom>
        </p:spPr>
      </p:pic>
      <p:sp>
        <p:nvSpPr>
          <p:cNvPr id="6" name="Slide Number Placeholder 5"/>
          <p:cNvSpPr>
            <a:spLocks noGrp="1"/>
          </p:cNvSpPr>
          <p:nvPr>
            <p:ph type="sldNum" sz="quarter" idx="12"/>
          </p:nvPr>
        </p:nvSpPr>
        <p:spPr/>
        <p:txBody>
          <a:bodyPr/>
          <a:lstStyle/>
          <a:p>
            <a:fld id="{651FC063-5EA9-49AF-AFAF-D68C9E82B23B}" type="slidenum">
              <a:rPr lang="en-US" smtClean="0"/>
              <a:pPr/>
              <a:t>14</a:t>
            </a:fld>
            <a:endParaRPr lang="en-US"/>
          </a:p>
        </p:txBody>
      </p:sp>
    </p:spTree>
    <p:extLst>
      <p:ext uri="{BB962C8B-B14F-4D97-AF65-F5344CB8AC3E}">
        <p14:creationId xmlns:p14="http://schemas.microsoft.com/office/powerpoint/2010/main" val="15118816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88292" cy="1240511"/>
          </a:xfrm>
        </p:spPr>
        <p:txBody>
          <a:bodyPr>
            <a:noAutofit/>
          </a:bodyPr>
          <a:lstStyle/>
          <a:p>
            <a:r>
              <a:rPr lang="en-US" sz="2800" b="1" dirty="0" smtClean="0">
                <a:solidFill>
                  <a:srgbClr val="FF0000"/>
                </a:solidFill>
              </a:rPr>
              <a:t>Recycling in Business Complex Building moved from lobby and third floor locations to beneath the first floor stairwell</a:t>
            </a:r>
            <a:endParaRPr lang="en-US" sz="2800" b="1" dirty="0">
              <a:solidFill>
                <a:srgbClr val="FF0000"/>
              </a:solidFill>
            </a:endParaRPr>
          </a:p>
        </p:txBody>
      </p:sp>
      <p:pic>
        <p:nvPicPr>
          <p:cNvPr id="5" name="Picture 4" descr="things tell a story at NMSU.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75" y="1240511"/>
            <a:ext cx="7307952" cy="5480964"/>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15</a:t>
            </a:fld>
            <a:endParaRPr lang="en-US"/>
          </a:p>
        </p:txBody>
      </p:sp>
      <p:sp>
        <p:nvSpPr>
          <p:cNvPr id="6" name="Oval Callout 5"/>
          <p:cNvSpPr/>
          <p:nvPr/>
        </p:nvSpPr>
        <p:spPr>
          <a:xfrm>
            <a:off x="7086306" y="3433900"/>
            <a:ext cx="2057694" cy="1630710"/>
          </a:xfrm>
          <a:prstGeom prst="wedgeEllipseCallout">
            <a:avLst>
              <a:gd name="adj1" fmla="val -114547"/>
              <a:gd name="adj2" fmla="val -153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290117" y="3731819"/>
            <a:ext cx="1853884" cy="830997"/>
          </a:xfrm>
          <a:prstGeom prst="rect">
            <a:avLst/>
          </a:prstGeom>
          <a:noFill/>
        </p:spPr>
        <p:txBody>
          <a:bodyPr wrap="square" rtlCol="0">
            <a:spAutoFit/>
          </a:bodyPr>
          <a:lstStyle/>
          <a:p>
            <a:pPr algn="ctr"/>
            <a:r>
              <a:rPr lang="en-US" sz="2400" b="1" dirty="0" smtClean="0"/>
              <a:t>THINGS TELL A STORY</a:t>
            </a:r>
          </a:p>
        </p:txBody>
      </p:sp>
      <p:sp>
        <p:nvSpPr>
          <p:cNvPr id="8" name="Oval Callout 7"/>
          <p:cNvSpPr/>
          <p:nvPr/>
        </p:nvSpPr>
        <p:spPr>
          <a:xfrm>
            <a:off x="3464765" y="4212691"/>
            <a:ext cx="2810222" cy="2143660"/>
          </a:xfrm>
          <a:prstGeom prst="wedgeEllipseCallout">
            <a:avLst>
              <a:gd name="adj1" fmla="val -88327"/>
              <a:gd name="adj2" fmla="val -3476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684187" y="4510610"/>
            <a:ext cx="2590801" cy="1815882"/>
          </a:xfrm>
          <a:prstGeom prst="rect">
            <a:avLst/>
          </a:prstGeom>
          <a:noFill/>
        </p:spPr>
        <p:txBody>
          <a:bodyPr wrap="square" rtlCol="0">
            <a:spAutoFit/>
          </a:bodyPr>
          <a:lstStyle/>
          <a:p>
            <a:pPr algn="ctr"/>
            <a:r>
              <a:rPr lang="en-US" sz="2800" b="1" dirty="0" smtClean="0"/>
              <a:t>Observe the Micro-Spaces of THINGS telling a story</a:t>
            </a:r>
          </a:p>
        </p:txBody>
      </p:sp>
    </p:spTree>
    <p:extLst>
      <p:ext uri="{BB962C8B-B14F-4D97-AF65-F5344CB8AC3E}">
        <p14:creationId xmlns:p14="http://schemas.microsoft.com/office/powerpoint/2010/main" val="140454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Two months ago there used to be 3</a:t>
            </a:r>
            <a:r>
              <a:rPr lang="en-US" sz="3200" baseline="30000" dirty="0" smtClean="0"/>
              <a:t>rd</a:t>
            </a:r>
            <a:r>
              <a:rPr lang="en-US" sz="3200" dirty="0" smtClean="0"/>
              <a:t> Floor Business Complex recycling center, with signage</a:t>
            </a:r>
            <a:endParaRPr lang="en-US" sz="3200" dirty="0"/>
          </a:p>
        </p:txBody>
      </p:sp>
      <p:pic>
        <p:nvPicPr>
          <p:cNvPr id="5" name="Picture 4" descr="Business Complex 3rd floor location of recyclin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00" y="1620914"/>
            <a:ext cx="6980604" cy="5237085"/>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16</a:t>
            </a:fld>
            <a:endParaRPr lang="en-US"/>
          </a:p>
        </p:txBody>
      </p:sp>
      <p:sp>
        <p:nvSpPr>
          <p:cNvPr id="6" name="Oval Callout 5"/>
          <p:cNvSpPr/>
          <p:nvPr/>
        </p:nvSpPr>
        <p:spPr>
          <a:xfrm>
            <a:off x="6333778" y="3433899"/>
            <a:ext cx="2810222" cy="2508785"/>
          </a:xfrm>
          <a:prstGeom prst="wedgeEllipseCallout">
            <a:avLst>
              <a:gd name="adj1" fmla="val -146904"/>
              <a:gd name="adj2" fmla="val -91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553200" y="3731819"/>
            <a:ext cx="2590801" cy="1569660"/>
          </a:xfrm>
          <a:prstGeom prst="rect">
            <a:avLst/>
          </a:prstGeom>
          <a:noFill/>
        </p:spPr>
        <p:txBody>
          <a:bodyPr wrap="square" rtlCol="0">
            <a:spAutoFit/>
          </a:bodyPr>
          <a:lstStyle/>
          <a:p>
            <a:pPr algn="ctr"/>
            <a:r>
              <a:rPr lang="en-US" sz="3200" b="1" dirty="0" smtClean="0"/>
              <a:t>ABSENCE of RECYCLE BINS TELL A STORY</a:t>
            </a:r>
          </a:p>
        </p:txBody>
      </p:sp>
    </p:spTree>
    <p:extLst>
      <p:ext uri="{BB962C8B-B14F-4D97-AF65-F5344CB8AC3E}">
        <p14:creationId xmlns:p14="http://schemas.microsoft.com/office/powerpoint/2010/main" val="633003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1st Floor Business  Complex has recycling all under stairway</a:t>
            </a:r>
            <a:endParaRPr lang="en-US" dirty="0"/>
          </a:p>
        </p:txBody>
      </p:sp>
      <p:pic>
        <p:nvPicPr>
          <p:cNvPr id="5" name="Picture 4" descr="business complex 1st floor chaos recyclin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419" y="1667132"/>
            <a:ext cx="6737023" cy="5054343"/>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17</a:t>
            </a:fld>
            <a:endParaRPr lang="en-US"/>
          </a:p>
        </p:txBody>
      </p:sp>
      <p:sp>
        <p:nvSpPr>
          <p:cNvPr id="6" name="Oval Callout 5"/>
          <p:cNvSpPr/>
          <p:nvPr/>
        </p:nvSpPr>
        <p:spPr>
          <a:xfrm>
            <a:off x="7086306" y="3433900"/>
            <a:ext cx="2057694" cy="1630710"/>
          </a:xfrm>
          <a:prstGeom prst="wedgeEllipseCallout">
            <a:avLst>
              <a:gd name="adj1" fmla="val -101595"/>
              <a:gd name="adj2" fmla="val -317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290117" y="3731819"/>
            <a:ext cx="1853884" cy="830997"/>
          </a:xfrm>
          <a:prstGeom prst="rect">
            <a:avLst/>
          </a:prstGeom>
          <a:noFill/>
        </p:spPr>
        <p:txBody>
          <a:bodyPr wrap="square" rtlCol="0">
            <a:spAutoFit/>
          </a:bodyPr>
          <a:lstStyle/>
          <a:p>
            <a:pPr algn="ctr"/>
            <a:r>
              <a:rPr lang="en-US" sz="2400" b="1" dirty="0" smtClean="0"/>
              <a:t>THINGS TELL A STORY</a:t>
            </a:r>
          </a:p>
        </p:txBody>
      </p:sp>
    </p:spTree>
    <p:extLst>
      <p:ext uri="{BB962C8B-B14F-4D97-AF65-F5344CB8AC3E}">
        <p14:creationId xmlns:p14="http://schemas.microsoft.com/office/powerpoint/2010/main" val="3798053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47"/>
            <a:ext cx="9144000" cy="1331280"/>
          </a:xfrm>
        </p:spPr>
        <p:txBody>
          <a:bodyPr>
            <a:noAutofit/>
          </a:bodyPr>
          <a:lstStyle/>
          <a:p>
            <a:r>
              <a:rPr lang="en-US" sz="2800" dirty="0" smtClean="0"/>
              <a:t>Location of Aluminum can/plastic recycling is in Business Complex 1st floor stairwell instead of near larger classrooms on all three floors</a:t>
            </a:r>
            <a:endParaRPr lang="en-US" sz="2800" dirty="0"/>
          </a:p>
        </p:txBody>
      </p:sp>
      <p:pic>
        <p:nvPicPr>
          <p:cNvPr id="5" name="Picture 4" descr="Business Complex stairwell aluminum can recyclin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820" y="1955331"/>
            <a:ext cx="6352878" cy="4766144"/>
          </a:xfrm>
          <a:prstGeom prst="rect">
            <a:avLst/>
          </a:prstGeom>
        </p:spPr>
      </p:pic>
      <p:sp>
        <p:nvSpPr>
          <p:cNvPr id="3" name="Slide Number Placeholder 2"/>
          <p:cNvSpPr>
            <a:spLocks noGrp="1"/>
          </p:cNvSpPr>
          <p:nvPr>
            <p:ph type="sldNum" sz="quarter" idx="12"/>
          </p:nvPr>
        </p:nvSpPr>
        <p:spPr>
          <a:xfrm>
            <a:off x="5486400" y="6356350"/>
            <a:ext cx="2133600" cy="365125"/>
          </a:xfrm>
        </p:spPr>
        <p:txBody>
          <a:bodyPr/>
          <a:lstStyle/>
          <a:p>
            <a:fld id="{651FC063-5EA9-49AF-AFAF-D68C9E82B23B}" type="slidenum">
              <a:rPr lang="en-US" smtClean="0"/>
              <a:pPr/>
              <a:t>18</a:t>
            </a:fld>
            <a:endParaRPr lang="en-US" dirty="0"/>
          </a:p>
        </p:txBody>
      </p:sp>
      <p:sp>
        <p:nvSpPr>
          <p:cNvPr id="6" name="Oval Callout 5"/>
          <p:cNvSpPr/>
          <p:nvPr/>
        </p:nvSpPr>
        <p:spPr>
          <a:xfrm>
            <a:off x="6553200" y="2101109"/>
            <a:ext cx="2057694" cy="1630710"/>
          </a:xfrm>
          <a:prstGeom prst="wedgeEllipseCallout">
            <a:avLst>
              <a:gd name="adj1" fmla="val -193023"/>
              <a:gd name="adj2" fmla="val 1355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757010" y="2493106"/>
            <a:ext cx="1853884" cy="830997"/>
          </a:xfrm>
          <a:prstGeom prst="rect">
            <a:avLst/>
          </a:prstGeom>
          <a:noFill/>
        </p:spPr>
        <p:txBody>
          <a:bodyPr wrap="square" rtlCol="0">
            <a:spAutoFit/>
          </a:bodyPr>
          <a:lstStyle/>
          <a:p>
            <a:pPr algn="ctr"/>
            <a:r>
              <a:rPr lang="en-US" sz="2400" b="1" dirty="0" smtClean="0"/>
              <a:t>THINGS TELL A STORY</a:t>
            </a:r>
          </a:p>
        </p:txBody>
      </p:sp>
    </p:spTree>
    <p:extLst>
      <p:ext uri="{BB962C8B-B14F-4D97-AF65-F5344CB8AC3E}">
        <p14:creationId xmlns:p14="http://schemas.microsoft.com/office/powerpoint/2010/main" val="2277076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Domenici Building </a:t>
            </a:r>
            <a:r>
              <a:rPr lang="mr-IN" dirty="0" smtClean="0"/>
              <a:t>–</a:t>
            </a:r>
            <a:r>
              <a:rPr lang="en-US" dirty="0" smtClean="0"/>
              <a:t> recycling is in stairwell instead</a:t>
            </a:r>
            <a:endParaRPr lang="en-US" dirty="0"/>
          </a:p>
        </p:txBody>
      </p:sp>
      <p:pic>
        <p:nvPicPr>
          <p:cNvPr id="5" name="Picture 4" descr="gutherie recycling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894" y="1417638"/>
            <a:ext cx="7251420" cy="5440362"/>
          </a:xfrm>
          <a:prstGeom prst="rect">
            <a:avLst/>
          </a:prstGeom>
        </p:spPr>
      </p:pic>
      <p:sp>
        <p:nvSpPr>
          <p:cNvPr id="3" name="Slide Number Placeholder 2"/>
          <p:cNvSpPr>
            <a:spLocks noGrp="1"/>
          </p:cNvSpPr>
          <p:nvPr>
            <p:ph type="sldNum" sz="quarter" idx="12"/>
          </p:nvPr>
        </p:nvSpPr>
        <p:spPr>
          <a:xfrm>
            <a:off x="6553200" y="6356350"/>
            <a:ext cx="1248874" cy="365125"/>
          </a:xfrm>
        </p:spPr>
        <p:txBody>
          <a:bodyPr/>
          <a:lstStyle/>
          <a:p>
            <a:fld id="{651FC063-5EA9-49AF-AFAF-D68C9E82B23B}" type="slidenum">
              <a:rPr lang="en-US" smtClean="0"/>
              <a:pPr/>
              <a:t>19</a:t>
            </a:fld>
            <a:endParaRPr lang="en-US" dirty="0"/>
          </a:p>
        </p:txBody>
      </p:sp>
      <p:sp>
        <p:nvSpPr>
          <p:cNvPr id="6" name="Oval Callout 5"/>
          <p:cNvSpPr/>
          <p:nvPr/>
        </p:nvSpPr>
        <p:spPr>
          <a:xfrm>
            <a:off x="7086306" y="3433900"/>
            <a:ext cx="2057694" cy="1630710"/>
          </a:xfrm>
          <a:prstGeom prst="wedgeEllipseCallout">
            <a:avLst>
              <a:gd name="adj1" fmla="val -186928"/>
              <a:gd name="adj2" fmla="val -1442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290117" y="3731819"/>
            <a:ext cx="1853884" cy="830997"/>
          </a:xfrm>
          <a:prstGeom prst="rect">
            <a:avLst/>
          </a:prstGeom>
          <a:noFill/>
        </p:spPr>
        <p:txBody>
          <a:bodyPr wrap="square" rtlCol="0">
            <a:spAutoFit/>
          </a:bodyPr>
          <a:lstStyle/>
          <a:p>
            <a:pPr algn="ctr"/>
            <a:r>
              <a:rPr lang="en-US" sz="2400" b="1" dirty="0" smtClean="0"/>
              <a:t>THINGS TELL A STORY</a:t>
            </a:r>
          </a:p>
        </p:txBody>
      </p:sp>
    </p:spTree>
    <p:extLst>
      <p:ext uri="{BB962C8B-B14F-4D97-AF65-F5344CB8AC3E}">
        <p14:creationId xmlns:p14="http://schemas.microsoft.com/office/powerpoint/2010/main" val="19196486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238"/>
            <a:ext cx="8229600" cy="420800"/>
          </a:xfrm>
        </p:spPr>
        <p:txBody>
          <a:bodyPr>
            <a:noAutofit/>
          </a:bodyPr>
          <a:lstStyle/>
          <a:p>
            <a:r>
              <a:rPr lang="en-US" sz="3600" b="1" dirty="0" smtClean="0">
                <a:solidFill>
                  <a:srgbClr val="FF0000"/>
                </a:solidFill>
              </a:rPr>
              <a:t>Boje’s 6 Step Lesson Plan Sep 10th</a:t>
            </a:r>
            <a:endParaRPr lang="en-US" sz="3600" b="1" dirty="0">
              <a:solidFill>
                <a:srgbClr val="FF0000"/>
              </a:solidFill>
            </a:endParaRPr>
          </a:p>
        </p:txBody>
      </p:sp>
      <p:sp>
        <p:nvSpPr>
          <p:cNvPr id="3" name="Content Placeholder 2"/>
          <p:cNvSpPr>
            <a:spLocks noGrp="1"/>
          </p:cNvSpPr>
          <p:nvPr>
            <p:ph idx="1"/>
          </p:nvPr>
        </p:nvSpPr>
        <p:spPr>
          <a:xfrm>
            <a:off x="0" y="680320"/>
            <a:ext cx="9144000" cy="6041155"/>
          </a:xfrm>
        </p:spPr>
        <p:txBody>
          <a:bodyPr>
            <a:normAutofit fontScale="25000" lnSpcReduction="20000"/>
          </a:bodyPr>
          <a:lstStyle/>
          <a:p>
            <a:pPr marL="0" indent="0">
              <a:buNone/>
            </a:pPr>
            <a:r>
              <a:rPr lang="en-US" sz="3400" b="1" dirty="0"/>
              <a:t>Step One:</a:t>
            </a:r>
          </a:p>
          <a:p>
            <a:pPr marL="0" indent="0">
              <a:buNone/>
            </a:pPr>
            <a:r>
              <a:rPr lang="en-US" sz="3400" dirty="0"/>
              <a:t>A. HHT by telling a partner why putting recyclables into the classroom's trash bin is ecologically irresponsible</a:t>
            </a:r>
          </a:p>
          <a:p>
            <a:pPr marL="0" indent="0">
              <a:buNone/>
            </a:pPr>
            <a:r>
              <a:rPr lang="en-US" sz="3400" dirty="0"/>
              <a:t>B. 2 Homework questions:</a:t>
            </a:r>
          </a:p>
          <a:p>
            <a:pPr marL="0" indent="0">
              <a:buNone/>
            </a:pPr>
            <a:r>
              <a:rPr lang="en-US" sz="3400" b="1" dirty="0"/>
              <a:t>Homework Question 3a: 'Living Story' of you using 3 principles of TRUE STORYTELLING in the NMSU 'World of Life' routines to RECYCLE (or Contaminate), and 3b: How to use True Storytelling to bring about your </a:t>
            </a:r>
            <a:r>
              <a:rPr lang="en-US" sz="3400" b="1" dirty="0" err="1"/>
              <a:t>PopUp</a:t>
            </a:r>
            <a:r>
              <a:rPr lang="en-US" sz="3400" b="1" dirty="0"/>
              <a:t> Event of your chosen UN Sustainable Development Goal.</a:t>
            </a:r>
          </a:p>
          <a:p>
            <a:pPr marL="0" indent="0">
              <a:buNone/>
            </a:pPr>
            <a:r>
              <a:rPr lang="en-US" sz="3400" dirty="0"/>
              <a:t>C. Boal - the Columbian Leader Hypnosis of followers</a:t>
            </a:r>
          </a:p>
          <a:p>
            <a:pPr marL="0" indent="0">
              <a:buNone/>
            </a:pPr>
            <a:endParaRPr lang="en-US" sz="3400" dirty="0"/>
          </a:p>
          <a:p>
            <a:pPr marL="0" indent="0">
              <a:buNone/>
            </a:pPr>
            <a:r>
              <a:rPr lang="en-US" sz="3400" b="1" dirty="0"/>
              <a:t>Step Two:</a:t>
            </a:r>
          </a:p>
          <a:p>
            <a:pPr marL="0" indent="0">
              <a:buNone/>
            </a:pPr>
            <a:r>
              <a:rPr lang="en-US" sz="3400" dirty="0"/>
              <a:t>A. Grading Last week's homework</a:t>
            </a:r>
          </a:p>
          <a:p>
            <a:pPr marL="0" indent="0">
              <a:buNone/>
            </a:pPr>
            <a:r>
              <a:rPr lang="en-US" sz="3400" dirty="0" err="1"/>
              <a:t>B.Boje</a:t>
            </a:r>
            <a:r>
              <a:rPr lang="en-US" sz="3400" dirty="0"/>
              <a:t> </a:t>
            </a:r>
            <a:r>
              <a:rPr lang="en-US" sz="3400" u="sng" dirty="0">
                <a:hlinkClick r:id="rId2"/>
              </a:rPr>
              <a:t>Lesson Plan Slides for today with YouTube and</a:t>
            </a:r>
          </a:p>
          <a:p>
            <a:pPr marL="0" indent="0">
              <a:buNone/>
            </a:pPr>
            <a:r>
              <a:rPr lang="en-US" sz="3400" b="1" u="sng" dirty="0">
                <a:hlinkClick r:id="rId3"/>
              </a:rPr>
              <a:t>TAKE Boje's RECYCLING INTELLIGENCE QUIZ (will distribute copy in class)</a:t>
            </a:r>
            <a:endParaRPr lang="en-US" sz="3400" u="sng" dirty="0">
              <a:hlinkClick r:id="rId3"/>
            </a:endParaRPr>
          </a:p>
          <a:p>
            <a:pPr marL="0" indent="0">
              <a:buNone/>
            </a:pPr>
            <a:r>
              <a:rPr lang="en-US" sz="3400" dirty="0"/>
              <a:t>Here is the</a:t>
            </a:r>
            <a:r>
              <a:rPr lang="en-US" sz="3400" u="sng" dirty="0">
                <a:hlinkClick r:id="rId4"/>
              </a:rPr>
              <a:t> Quiz scoring sheet</a:t>
            </a:r>
          </a:p>
          <a:p>
            <a:pPr marL="0" indent="0">
              <a:buNone/>
            </a:pPr>
            <a:r>
              <a:rPr lang="en-US" sz="3400" u="sng" dirty="0">
                <a:hlinkClick r:id="rId5"/>
              </a:rPr>
              <a:t>‪FYI: Boal THEATER OF THE OPPRESSED INTRO Presentation - 2015</a:t>
            </a:r>
          </a:p>
          <a:p>
            <a:pPr marL="0" indent="0">
              <a:buNone/>
            </a:pPr>
            <a:endParaRPr lang="en-US" sz="3400" dirty="0"/>
          </a:p>
          <a:p>
            <a:pPr marL="0" indent="0">
              <a:buNone/>
            </a:pPr>
            <a:r>
              <a:rPr lang="en-US" sz="3400" b="1" u="sng" dirty="0">
                <a:hlinkClick r:id="rId6"/>
              </a:rPr>
              <a:t>YouTube for lesson: Why China doesn't want your waste anymore - BBC News</a:t>
            </a:r>
          </a:p>
          <a:p>
            <a:pPr marL="0" indent="0">
              <a:buNone/>
            </a:pPr>
            <a:endParaRPr lang="en-US" sz="3400" dirty="0"/>
          </a:p>
          <a:p>
            <a:pPr marL="400050" lvl="1" indent="0">
              <a:buNone/>
            </a:pPr>
            <a:r>
              <a:rPr lang="en-US" sz="3600" b="1" dirty="0"/>
              <a:t>What are the 7 True Storytelling </a:t>
            </a:r>
            <a:r>
              <a:rPr lang="en-US" sz="3600" b="1" dirty="0" err="1"/>
              <a:t>Principles?</a:t>
            </a:r>
            <a:r>
              <a:rPr lang="en-US" sz="3600" b="1" u="sng" dirty="0" err="1">
                <a:hlinkClick r:id="rId7"/>
              </a:rPr>
              <a:t>http</a:t>
            </a:r>
            <a:r>
              <a:rPr lang="en-US" sz="3600" b="1" u="sng" dirty="0">
                <a:hlinkClick r:id="rId7"/>
              </a:rPr>
              <a:t>://truestorytelling.org</a:t>
            </a:r>
          </a:p>
          <a:p>
            <a:pPr marL="400050" lvl="1" indent="0">
              <a:buNone/>
            </a:pPr>
            <a:r>
              <a:rPr lang="en-US" sz="3600" dirty="0"/>
              <a:t>Truth: </a:t>
            </a:r>
            <a:r>
              <a:rPr lang="en-US" sz="3600" b="1" dirty="0"/>
              <a:t>You yourself must be true and prepare the energy and effort for a sustainable future</a:t>
            </a:r>
            <a:endParaRPr lang="en-US" sz="3600" dirty="0"/>
          </a:p>
          <a:p>
            <a:pPr marL="400050" lvl="1" indent="0">
              <a:buNone/>
            </a:pPr>
            <a:r>
              <a:rPr lang="en-US" sz="3600" dirty="0"/>
              <a:t>Make room: </a:t>
            </a:r>
            <a:r>
              <a:rPr lang="en-US" sz="3600" b="1" dirty="0"/>
              <a:t>True storytelling makes spaces respecting the stories already there</a:t>
            </a:r>
            <a:endParaRPr lang="en-US" sz="3600" dirty="0"/>
          </a:p>
          <a:p>
            <a:pPr marL="400050" lvl="1" indent="0">
              <a:buNone/>
            </a:pPr>
            <a:r>
              <a:rPr lang="en-US" sz="3600" dirty="0"/>
              <a:t>Plot: </a:t>
            </a:r>
            <a:r>
              <a:rPr lang="en-US" sz="3600" b="1" dirty="0"/>
              <a:t>You must create stories with a clear plot creating direction and help people prioritize</a:t>
            </a:r>
            <a:endParaRPr lang="en-US" sz="3600" dirty="0"/>
          </a:p>
          <a:p>
            <a:pPr marL="400050" lvl="1" indent="0">
              <a:buNone/>
            </a:pPr>
            <a:r>
              <a:rPr lang="en-US" sz="3600" dirty="0"/>
              <a:t>Timing: </a:t>
            </a:r>
            <a:r>
              <a:rPr lang="en-US" sz="3600" b="1" dirty="0"/>
              <a:t>You must have timing</a:t>
            </a:r>
            <a:endParaRPr lang="en-US" sz="3600" dirty="0"/>
          </a:p>
          <a:p>
            <a:pPr marL="400050" lvl="1" indent="0">
              <a:buNone/>
            </a:pPr>
            <a:r>
              <a:rPr lang="en-US" sz="3600" dirty="0"/>
              <a:t>Help stories along: </a:t>
            </a:r>
            <a:r>
              <a:rPr lang="en-US" sz="3600" b="1" dirty="0"/>
              <a:t>You must be able to help stories on their way and be open to experiment</a:t>
            </a:r>
            <a:endParaRPr lang="en-US" sz="3600" dirty="0"/>
          </a:p>
          <a:p>
            <a:pPr marL="400050" lvl="1" indent="0">
              <a:buNone/>
            </a:pPr>
            <a:r>
              <a:rPr lang="en-US" sz="3600" dirty="0"/>
              <a:t>Staging: </a:t>
            </a:r>
            <a:r>
              <a:rPr lang="en-US" sz="3600" b="1" dirty="0"/>
              <a:t>You must consider staging including scenography and artifacts</a:t>
            </a:r>
            <a:endParaRPr lang="en-US" sz="3600" dirty="0"/>
          </a:p>
          <a:p>
            <a:pPr marL="400050" lvl="1" indent="0">
              <a:buNone/>
            </a:pPr>
            <a:r>
              <a:rPr lang="en-US" sz="3600" dirty="0"/>
              <a:t>Reflection: </a:t>
            </a:r>
            <a:r>
              <a:rPr lang="en-US" sz="3600" b="1" dirty="0"/>
              <a:t>You must reflect on the stories and how they create value</a:t>
            </a:r>
            <a:r>
              <a:rPr lang="en-US" sz="3000" dirty="0"/>
              <a:t>  </a:t>
            </a:r>
          </a:p>
          <a:p>
            <a:pPr marL="0" indent="0">
              <a:buNone/>
            </a:pPr>
            <a:endParaRPr lang="en-US" sz="3400" dirty="0"/>
          </a:p>
          <a:p>
            <a:pPr marL="0" indent="0">
              <a:buNone/>
            </a:pPr>
            <a:r>
              <a:rPr lang="en-US" sz="3400" b="1" dirty="0"/>
              <a:t>Step Three: Interactive Activity</a:t>
            </a:r>
          </a:p>
          <a:p>
            <a:pPr marL="0" indent="0">
              <a:buNone/>
            </a:pPr>
            <a:r>
              <a:rPr lang="en-US" sz="6400" dirty="0"/>
              <a:t>We will do Principle 1, 2, &amp; 3 of True Storytelling: what is the truth of recycling in all six colleges. We will divide into six groups, take separate field trips to the colleges, and inventory the exact location of the Big Blue Bins on wheels and the plastic bottle/aluminum can recycle bins (what building, what floor, exact location), and in any open classroom, what recycling bins (perhaps those small one foot blue bins are there or not) on what floor, in what room number, in what building. Return to class and answer the question: Principle 1: </a:t>
            </a:r>
            <a:r>
              <a:rPr lang="en-US" sz="6400" b="1" dirty="0"/>
              <a:t>Does NMSU have energy and effort for a sustainable future (in its recycling)?</a:t>
            </a:r>
            <a:r>
              <a:rPr lang="en-US" sz="6400" dirty="0"/>
              <a:t> Principle 2: </a:t>
            </a:r>
            <a:r>
              <a:rPr lang="en-US" sz="6400" b="1" dirty="0"/>
              <a:t>Makes spaces for respecting the [recycling] stories [at NMSU] already there {in each college]</a:t>
            </a:r>
            <a:r>
              <a:rPr lang="en-US" sz="6400" dirty="0"/>
              <a:t>. Principle 3: Plot: </a:t>
            </a:r>
            <a:r>
              <a:rPr lang="en-US" sz="6400" b="1" dirty="0"/>
              <a:t>You must create stories with a clear plot creating direction and help people prioritize</a:t>
            </a:r>
            <a:r>
              <a:rPr lang="en-US" sz="6400" dirty="0"/>
              <a:t>[as leaders, create a clear plot creating direction and help people [at NMSU prioritize ways of solving the global recycling crisis].</a:t>
            </a:r>
          </a:p>
          <a:p>
            <a:pPr marL="0" indent="0">
              <a:buNone/>
            </a:pPr>
            <a:r>
              <a:rPr lang="en-US" b="1" dirty="0"/>
              <a:t>Step Four: + and - for today</a:t>
            </a:r>
          </a:p>
          <a:p>
            <a:pPr marL="0" indent="0">
              <a:buNone/>
            </a:pPr>
            <a:r>
              <a:rPr lang="en-US" b="1" dirty="0"/>
              <a:t>Step Five: fill out evaluation of today's event</a:t>
            </a:r>
          </a:p>
          <a:p>
            <a:pPr marL="0" indent="0">
              <a:buNone/>
            </a:pPr>
            <a:r>
              <a:rPr lang="en-US" b="1" dirty="0"/>
              <a:t>Step Six: presenting team does not do homework today (due next week) since they help grade what comes in</a:t>
            </a:r>
          </a:p>
          <a:p>
            <a:pPr marL="0" indent="0">
              <a:buNone/>
            </a:pP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2</a:t>
            </a:fld>
            <a:endParaRPr lang="en-US"/>
          </a:p>
        </p:txBody>
      </p:sp>
    </p:spTree>
    <p:extLst>
      <p:ext uri="{BB962C8B-B14F-4D97-AF65-F5344CB8AC3E}">
        <p14:creationId xmlns:p14="http://schemas.microsoft.com/office/powerpoint/2010/main" val="1727616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3164"/>
          </a:xfrm>
        </p:spPr>
        <p:txBody>
          <a:bodyPr>
            <a:noAutofit/>
          </a:bodyPr>
          <a:lstStyle/>
          <a:p>
            <a:r>
              <a:rPr lang="en-US" sz="2800" dirty="0" smtClean="0"/>
              <a:t>Can we find a way to have recycling in main areas (Domenici Building example)</a:t>
            </a:r>
            <a:endParaRPr lang="en-US" sz="2800" dirty="0"/>
          </a:p>
        </p:txBody>
      </p:sp>
      <p:pic>
        <p:nvPicPr>
          <p:cNvPr id="4" name="Picture 3" descr="stan fulton bldg needs recyclin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299" y="1270524"/>
            <a:ext cx="7447507" cy="5587476"/>
          </a:xfrm>
          <a:prstGeom prst="rect">
            <a:avLst/>
          </a:prstGeom>
        </p:spPr>
      </p:pic>
      <p:sp>
        <p:nvSpPr>
          <p:cNvPr id="3" name="Slide Number Placeholder 2"/>
          <p:cNvSpPr>
            <a:spLocks noGrp="1"/>
          </p:cNvSpPr>
          <p:nvPr>
            <p:ph type="sldNum" sz="quarter" idx="12"/>
          </p:nvPr>
        </p:nvSpPr>
        <p:spPr>
          <a:xfrm>
            <a:off x="6553200" y="6356350"/>
            <a:ext cx="1717603" cy="365125"/>
          </a:xfrm>
        </p:spPr>
        <p:txBody>
          <a:bodyPr/>
          <a:lstStyle/>
          <a:p>
            <a:fld id="{651FC063-5EA9-49AF-AFAF-D68C9E82B23B}" type="slidenum">
              <a:rPr lang="en-US" smtClean="0"/>
              <a:pPr/>
              <a:t>20</a:t>
            </a:fld>
            <a:endParaRPr lang="en-US"/>
          </a:p>
        </p:txBody>
      </p:sp>
      <p:sp>
        <p:nvSpPr>
          <p:cNvPr id="5" name="Oval Callout 4"/>
          <p:cNvSpPr/>
          <p:nvPr/>
        </p:nvSpPr>
        <p:spPr>
          <a:xfrm>
            <a:off x="6333778" y="3433899"/>
            <a:ext cx="2810222" cy="2508785"/>
          </a:xfrm>
          <a:prstGeom prst="wedgeEllipseCallout">
            <a:avLst>
              <a:gd name="adj1" fmla="val -168661"/>
              <a:gd name="adj2" fmla="val 221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553200" y="3731819"/>
            <a:ext cx="2590801" cy="1569660"/>
          </a:xfrm>
          <a:prstGeom prst="rect">
            <a:avLst/>
          </a:prstGeom>
          <a:noFill/>
        </p:spPr>
        <p:txBody>
          <a:bodyPr wrap="square" rtlCol="0">
            <a:spAutoFit/>
          </a:bodyPr>
          <a:lstStyle/>
          <a:p>
            <a:pPr algn="ctr"/>
            <a:r>
              <a:rPr lang="en-US" sz="3200" b="1" dirty="0" smtClean="0"/>
              <a:t>ABSENCE of RECYCLE BINS TELL A STORY</a:t>
            </a:r>
          </a:p>
        </p:txBody>
      </p:sp>
      <p:sp>
        <p:nvSpPr>
          <p:cNvPr id="7" name="Oval Callout 6"/>
          <p:cNvSpPr/>
          <p:nvPr/>
        </p:nvSpPr>
        <p:spPr>
          <a:xfrm>
            <a:off x="5680584" y="1270524"/>
            <a:ext cx="2810222" cy="2143660"/>
          </a:xfrm>
          <a:prstGeom prst="wedgeEllipseCallout">
            <a:avLst>
              <a:gd name="adj1" fmla="val -88327"/>
              <a:gd name="adj2" fmla="val -3476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900005" y="1453028"/>
            <a:ext cx="2590801" cy="1815882"/>
          </a:xfrm>
          <a:prstGeom prst="rect">
            <a:avLst/>
          </a:prstGeom>
          <a:noFill/>
        </p:spPr>
        <p:txBody>
          <a:bodyPr wrap="square" rtlCol="0">
            <a:spAutoFit/>
          </a:bodyPr>
          <a:lstStyle/>
          <a:p>
            <a:pPr algn="ctr"/>
            <a:r>
              <a:rPr lang="en-US" sz="2800" b="1" dirty="0" smtClean="0"/>
              <a:t>Observe the Micro-Spaces of THINGS telling a story</a:t>
            </a:r>
          </a:p>
        </p:txBody>
      </p:sp>
    </p:spTree>
    <p:extLst>
      <p:ext uri="{BB962C8B-B14F-4D97-AF65-F5344CB8AC3E}">
        <p14:creationId xmlns:p14="http://schemas.microsoft.com/office/powerpoint/2010/main" val="740520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are the recycling bins in Guthrie Building?</a:t>
            </a:r>
            <a:endParaRPr lang="en-US" dirty="0"/>
          </a:p>
        </p:txBody>
      </p:sp>
      <p:sp>
        <p:nvSpPr>
          <p:cNvPr id="3" name="Content Placeholder 2"/>
          <p:cNvSpPr>
            <a:spLocks noGrp="1"/>
          </p:cNvSpPr>
          <p:nvPr>
            <p:ph idx="1"/>
          </p:nvPr>
        </p:nvSpPr>
        <p:spPr/>
        <p:txBody>
          <a:bodyPr/>
          <a:lstStyle/>
          <a:p>
            <a:pPr marL="514350" indent="-514350">
              <a:buAutoNum type="arabicPeriod"/>
            </a:pPr>
            <a:r>
              <a:rPr lang="en-US" dirty="0" smtClean="0"/>
              <a:t>The plastic/aluminum bin is in 1</a:t>
            </a:r>
            <a:r>
              <a:rPr lang="en-US" baseline="30000" dirty="0" smtClean="0"/>
              <a:t>st</a:t>
            </a:r>
            <a:r>
              <a:rPr lang="en-US" dirty="0" smtClean="0"/>
              <a:t> floor of administrative wing of building. Can you find a 2</a:t>
            </a:r>
            <a:r>
              <a:rPr lang="en-US" baseline="30000" dirty="0" smtClean="0"/>
              <a:t>nd</a:t>
            </a:r>
            <a:r>
              <a:rPr lang="en-US" dirty="0" smtClean="0"/>
              <a:t> one?</a:t>
            </a:r>
          </a:p>
          <a:p>
            <a:pPr marL="514350" indent="-514350">
              <a:buAutoNum type="arabicPeriod"/>
            </a:pPr>
            <a:r>
              <a:rPr lang="en-US" dirty="0" smtClean="0"/>
              <a:t>Somewhere there is at least one large blue bin on wheels. Can you find it?</a:t>
            </a:r>
          </a:p>
          <a:p>
            <a:pPr marL="514350" indent="-514350">
              <a:buAutoNum type="arabicPeriod"/>
            </a:pPr>
            <a:r>
              <a:rPr lang="en-US" dirty="0" smtClean="0"/>
              <a:t>There are no recycling bins in the classrooms, so students just contaminate their recyclables by tossing them in the trash can.</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21</a:t>
            </a:fld>
            <a:endParaRPr lang="en-US"/>
          </a:p>
        </p:txBody>
      </p:sp>
    </p:spTree>
    <p:extLst>
      <p:ext uri="{BB962C8B-B14F-4D97-AF65-F5344CB8AC3E}">
        <p14:creationId xmlns:p14="http://schemas.microsoft.com/office/powerpoint/2010/main" val="16636201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sz="2800" b="1" dirty="0" smtClean="0"/>
              <a:t>Principle 2: </a:t>
            </a:r>
            <a:r>
              <a:rPr lang="en-US" sz="3600" b="1" dirty="0"/>
              <a:t>True storytelling makes spaces respecting the stories already there</a:t>
            </a:r>
            <a:endParaRPr lang="en-US" sz="2800" b="1" dirty="0"/>
          </a:p>
        </p:txBody>
      </p:sp>
      <p:sp>
        <p:nvSpPr>
          <p:cNvPr id="4" name="Content Placeholder 3"/>
          <p:cNvSpPr>
            <a:spLocks noGrp="1"/>
          </p:cNvSpPr>
          <p:nvPr>
            <p:ph idx="1"/>
          </p:nvPr>
        </p:nvSpPr>
        <p:spPr>
          <a:xfrm>
            <a:off x="0" y="1905000"/>
            <a:ext cx="9144000" cy="4953000"/>
          </a:xfrm>
        </p:spPr>
        <p:txBody>
          <a:bodyPr>
            <a:normAutofit/>
          </a:bodyPr>
          <a:lstStyle/>
          <a:p>
            <a:pPr>
              <a:buAutoNum type="arabicPeriod"/>
            </a:pPr>
            <a:r>
              <a:rPr lang="en-US" dirty="0" smtClean="0"/>
              <a:t>RESPECT what is there NOW</a:t>
            </a:r>
          </a:p>
          <a:p>
            <a:pPr>
              <a:buAutoNum type="arabicPeriod"/>
            </a:pPr>
            <a:r>
              <a:rPr lang="en-US" dirty="0" smtClean="0"/>
              <a:t> Our INTERACTIVE ACTIVITY: Take Campus TOUR to SEE the TRUE STORYTELLING now.</a:t>
            </a:r>
          </a:p>
          <a:p>
            <a:pPr>
              <a:buAutoNum type="arabicPeriod"/>
            </a:pPr>
            <a:r>
              <a:rPr lang="en-US" dirty="0" smtClean="0"/>
              <a:t>Invite people there now, &amp; include Mother Earth storyteller? </a:t>
            </a:r>
          </a:p>
          <a:p>
            <a:pPr>
              <a:buAutoNum type="arabicPeriod"/>
            </a:pPr>
            <a:r>
              <a:rPr lang="en-US" dirty="0" smtClean="0"/>
              <a:t>What is Mother Earth (living story) of each college’s recycling system?</a:t>
            </a:r>
          </a:p>
          <a:p>
            <a:pPr marL="0" indent="0">
              <a:buNone/>
            </a:pPr>
            <a:endParaRPr lang="en-US" dirty="0"/>
          </a:p>
        </p:txBody>
      </p:sp>
      <p:sp>
        <p:nvSpPr>
          <p:cNvPr id="3" name="Slide Number Placeholder 2"/>
          <p:cNvSpPr>
            <a:spLocks noGrp="1"/>
          </p:cNvSpPr>
          <p:nvPr>
            <p:ph type="sldNum" sz="quarter" idx="12"/>
          </p:nvPr>
        </p:nvSpPr>
        <p:spPr/>
        <p:txBody>
          <a:bodyPr/>
          <a:lstStyle/>
          <a:p>
            <a:fld id="{D739C4FB-7D33-419B-8833-D1372BFD11C8}" type="slidenum">
              <a:rPr lang="en-US" smtClean="0"/>
              <a:t>22</a:t>
            </a:fld>
            <a:endParaRPr lang="en-US" dirty="0"/>
          </a:p>
        </p:txBody>
      </p:sp>
    </p:spTree>
    <p:extLst>
      <p:ext uri="{BB962C8B-B14F-4D97-AF65-F5344CB8AC3E}">
        <p14:creationId xmlns:p14="http://schemas.microsoft.com/office/powerpoint/2010/main" val="11130898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829"/>
            <a:ext cx="8229600" cy="269618"/>
          </a:xfrm>
        </p:spPr>
        <p:txBody>
          <a:bodyPr>
            <a:noAutofit/>
          </a:bodyPr>
          <a:lstStyle/>
          <a:p>
            <a:r>
              <a:rPr lang="en-US" sz="2400" b="1" dirty="0" smtClean="0">
                <a:solidFill>
                  <a:srgbClr val="FF0000"/>
                </a:solidFill>
              </a:rPr>
              <a:t>TRUE STORYTELLING OF NEW MEXICO RECYCLING HISTORY</a:t>
            </a:r>
            <a:endParaRPr lang="en-US" sz="2400" b="1" dirty="0">
              <a:solidFill>
                <a:srgbClr val="FF0000"/>
              </a:solidFill>
            </a:endParaRPr>
          </a:p>
        </p:txBody>
      </p:sp>
      <p:sp>
        <p:nvSpPr>
          <p:cNvPr id="3" name="Content Placeholder 2"/>
          <p:cNvSpPr>
            <a:spLocks noGrp="1"/>
          </p:cNvSpPr>
          <p:nvPr>
            <p:ph idx="1"/>
          </p:nvPr>
        </p:nvSpPr>
        <p:spPr>
          <a:xfrm>
            <a:off x="241925" y="725674"/>
            <a:ext cx="8784893" cy="5865867"/>
          </a:xfrm>
        </p:spPr>
        <p:txBody>
          <a:bodyPr>
            <a:normAutofit lnSpcReduction="10000"/>
          </a:bodyPr>
          <a:lstStyle/>
          <a:p>
            <a:pPr marL="0" indent="0">
              <a:buNone/>
            </a:pPr>
            <a:r>
              <a:rPr lang="en-US" dirty="0" smtClean="0"/>
              <a:t>In early </a:t>
            </a:r>
            <a:r>
              <a:rPr lang="en-US" dirty="0"/>
              <a:t>1980’s, New Mexicans relied on community “dumps” which were often nothing more than open trenches. </a:t>
            </a:r>
            <a:endParaRPr lang="en-US" dirty="0" smtClean="0"/>
          </a:p>
          <a:p>
            <a:pPr marL="0" indent="0">
              <a:buNone/>
            </a:pPr>
            <a:r>
              <a:rPr lang="en-US" dirty="0" smtClean="0"/>
              <a:t>These </a:t>
            </a:r>
            <a:r>
              <a:rPr lang="en-US" dirty="0"/>
              <a:t>“dumps” were regularly set on fire to “reduce” their volume and to make way for more trash. </a:t>
            </a:r>
            <a:endParaRPr lang="en-US" dirty="0" smtClean="0"/>
          </a:p>
          <a:p>
            <a:pPr marL="0" indent="0">
              <a:buNone/>
            </a:pPr>
            <a:r>
              <a:rPr lang="en-US" dirty="0" smtClean="0"/>
              <a:t>These </a:t>
            </a:r>
            <a:r>
              <a:rPr lang="en-US" dirty="0"/>
              <a:t>sites are scattered across the state and can be found in close proximity to every pueblo, village and rural community. </a:t>
            </a:r>
            <a:endParaRPr lang="en-US" dirty="0" smtClean="0"/>
          </a:p>
          <a:p>
            <a:pPr marL="0" indent="0">
              <a:buNone/>
            </a:pPr>
            <a:r>
              <a:rPr lang="en-US" dirty="0" smtClean="0"/>
              <a:t>Managing </a:t>
            </a:r>
            <a:r>
              <a:rPr lang="en-US" dirty="0"/>
              <a:t>solid waste in this way meant groundwater, surface water, or air could easily become polluted. </a:t>
            </a:r>
            <a:r>
              <a:rPr lang="en-US" dirty="0" smtClean="0">
                <a:hlinkClick r:id="rId3" action="ppaction://hlinkfile"/>
              </a:rPr>
              <a:t>SOURCE</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23</a:t>
            </a:fld>
            <a:endParaRPr lang="en-US"/>
          </a:p>
        </p:txBody>
      </p:sp>
    </p:spTree>
    <p:extLst>
      <p:ext uri="{BB962C8B-B14F-4D97-AF65-F5344CB8AC3E}">
        <p14:creationId xmlns:p14="http://schemas.microsoft.com/office/powerpoint/2010/main" val="563004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9242"/>
            <a:ext cx="9144000" cy="1375758"/>
          </a:xfrm>
        </p:spPr>
        <p:txBody>
          <a:bodyPr>
            <a:normAutofit fontScale="90000"/>
          </a:bodyPr>
          <a:lstStyle/>
          <a:p>
            <a:r>
              <a:rPr lang="en-US" sz="3200" dirty="0" smtClean="0"/>
              <a:t>EXERCISE Principle 2: </a:t>
            </a:r>
            <a:r>
              <a:rPr lang="en-US" sz="3200" b="1" dirty="0"/>
              <a:t>True storytelling makes spaces respecting the stories already there</a:t>
            </a:r>
            <a:r>
              <a:rPr lang="en-US" sz="3200" b="1" dirty="0">
                <a:sym typeface="Wingdings"/>
              </a:rPr>
              <a:t/>
            </a:r>
            <a:br>
              <a:rPr lang="en-US" sz="3200" b="1" dirty="0">
                <a:sym typeface="Wingdings"/>
              </a:rPr>
            </a:br>
            <a:endParaRPr lang="en-US" sz="3200" dirty="0"/>
          </a:p>
        </p:txBody>
      </p:sp>
      <p:sp>
        <p:nvSpPr>
          <p:cNvPr id="3" name="Content Placeholder 2"/>
          <p:cNvSpPr>
            <a:spLocks noGrp="1"/>
          </p:cNvSpPr>
          <p:nvPr>
            <p:ph idx="1"/>
          </p:nvPr>
        </p:nvSpPr>
        <p:spPr>
          <a:xfrm>
            <a:off x="257045" y="1905000"/>
            <a:ext cx="8886955" cy="4953000"/>
          </a:xfrm>
        </p:spPr>
        <p:txBody>
          <a:bodyPr>
            <a:noAutofit/>
          </a:bodyPr>
          <a:lstStyle/>
          <a:p>
            <a:pPr marL="0" indent="0">
              <a:buNone/>
            </a:pPr>
            <a:r>
              <a:rPr lang="en-US" sz="4000" dirty="0" smtClean="0"/>
              <a:t>Think of a story when you helped people respect how it is now, in the already there?</a:t>
            </a:r>
          </a:p>
          <a:p>
            <a:pPr marL="0" indent="0">
              <a:buNone/>
            </a:pPr>
            <a:r>
              <a:rPr lang="en-US" sz="2800" dirty="0" smtClean="0"/>
              <a:t>HOW COULD YOU TAKE A TOUR WITH THEM ALL, or HAVE YOUR STAKEHOLDERS EXPERIENCE THE SERVICE?</a:t>
            </a:r>
          </a:p>
          <a:p>
            <a:pPr marL="0" indent="0">
              <a:buNone/>
            </a:pPr>
            <a:r>
              <a:rPr lang="en-US" sz="2800" dirty="0" smtClean="0"/>
              <a:t>SHARE WITH ANOTHER PERSON &amp; LISTEN TO THEIR EXAMPLE OF PRINCIPLE 2</a:t>
            </a:r>
            <a:endParaRPr lang="en-US" sz="2800" dirty="0"/>
          </a:p>
        </p:txBody>
      </p:sp>
      <p:sp>
        <p:nvSpPr>
          <p:cNvPr id="4" name="Slide Number Placeholder 3"/>
          <p:cNvSpPr>
            <a:spLocks noGrp="1"/>
          </p:cNvSpPr>
          <p:nvPr>
            <p:ph type="sldNum" sz="quarter" idx="12"/>
          </p:nvPr>
        </p:nvSpPr>
        <p:spPr/>
        <p:txBody>
          <a:bodyPr/>
          <a:lstStyle/>
          <a:p>
            <a:fld id="{D739C4FB-7D33-419B-8833-D1372BFD11C8}" type="slidenum">
              <a:rPr lang="en-US" smtClean="0"/>
              <a:t>24</a:t>
            </a:fld>
            <a:endParaRPr lang="en-US" dirty="0"/>
          </a:p>
        </p:txBody>
      </p:sp>
    </p:spTree>
    <p:extLst>
      <p:ext uri="{BB962C8B-B14F-4D97-AF65-F5344CB8AC3E}">
        <p14:creationId xmlns:p14="http://schemas.microsoft.com/office/powerpoint/2010/main" val="34714609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3704" y="4806132"/>
            <a:ext cx="2666575" cy="1143000"/>
          </a:xfrm>
        </p:spPr>
        <p:txBody>
          <a:bodyPr>
            <a:noAutofit/>
          </a:bodyPr>
          <a:lstStyle/>
          <a:p>
            <a:r>
              <a:rPr lang="en-US" sz="2400" dirty="0" smtClean="0">
                <a:hlinkClick r:id="rId3"/>
              </a:rPr>
              <a:t>Sun News</a:t>
            </a:r>
            <a:r>
              <a:rPr lang="en-US" sz="2400" dirty="0">
                <a:hlinkClick r:id="rId3"/>
              </a:rPr>
              <a:t>, </a:t>
            </a:r>
            <a:r>
              <a:rPr lang="en-US" sz="2400" dirty="0" smtClean="0">
                <a:hlinkClick r:id="rId3"/>
              </a:rPr>
              <a:t>2018</a:t>
            </a:r>
            <a:r>
              <a:rPr lang="en-US" sz="2400" dirty="0"/>
              <a:t/>
            </a:r>
            <a:br>
              <a:rPr lang="en-US" sz="2400" dirty="0"/>
            </a:br>
            <a:endParaRPr lang="en-US" sz="2400" dirty="0"/>
          </a:p>
        </p:txBody>
      </p:sp>
      <p:pic>
        <p:nvPicPr>
          <p:cNvPr id="5" name="Picture 4"/>
          <p:cNvPicPr>
            <a:picLocks noChangeAspect="1"/>
          </p:cNvPicPr>
          <p:nvPr/>
        </p:nvPicPr>
        <p:blipFill>
          <a:blip r:embed="rId4"/>
          <a:stretch>
            <a:fillRect/>
          </a:stretch>
        </p:blipFill>
        <p:spPr>
          <a:xfrm>
            <a:off x="531944" y="2679983"/>
            <a:ext cx="4703042" cy="3531685"/>
          </a:xfrm>
          <a:prstGeom prst="rect">
            <a:avLst/>
          </a:prstGeom>
        </p:spPr>
      </p:pic>
      <p:sp>
        <p:nvSpPr>
          <p:cNvPr id="6" name="Rectangle 5"/>
          <p:cNvSpPr/>
          <p:nvPr/>
        </p:nvSpPr>
        <p:spPr>
          <a:xfrm>
            <a:off x="0" y="6211669"/>
            <a:ext cx="9144000" cy="646331"/>
          </a:xfrm>
          <a:prstGeom prst="rect">
            <a:avLst/>
          </a:prstGeom>
        </p:spPr>
        <p:txBody>
          <a:bodyPr wrap="square">
            <a:spAutoFit/>
          </a:bodyPr>
          <a:lstStyle/>
          <a:p>
            <a:r>
              <a:rPr lang="en-US" dirty="0"/>
              <a:t>“Contamination” means residents putting materials in their blue bins that are NOT recyclable – food, trash, and various non-recyclable materials.)</a:t>
            </a:r>
          </a:p>
        </p:txBody>
      </p:sp>
      <p:sp>
        <p:nvSpPr>
          <p:cNvPr id="3" name="TextBox 2"/>
          <p:cNvSpPr txBox="1"/>
          <p:nvPr/>
        </p:nvSpPr>
        <p:spPr>
          <a:xfrm>
            <a:off x="282198" y="125439"/>
            <a:ext cx="8575685" cy="2554545"/>
          </a:xfrm>
          <a:prstGeom prst="rect">
            <a:avLst/>
          </a:prstGeom>
          <a:noFill/>
        </p:spPr>
        <p:txBody>
          <a:bodyPr wrap="square" rtlCol="0">
            <a:spAutoFit/>
          </a:bodyPr>
          <a:lstStyle/>
          <a:p>
            <a:r>
              <a:rPr lang="en-US" sz="4000" dirty="0" smtClean="0"/>
              <a:t>“Things tell a Story” </a:t>
            </a:r>
            <a:r>
              <a:rPr lang="en-US" sz="2400" dirty="0" smtClean="0"/>
              <a:t>(William James, 1907: 96)</a:t>
            </a:r>
            <a:endParaRPr lang="en-US" sz="4000" dirty="0" smtClean="0"/>
          </a:p>
          <a:p>
            <a:endParaRPr lang="en-US" sz="4000" dirty="0" smtClean="0"/>
          </a:p>
          <a:p>
            <a:r>
              <a:rPr lang="en-US" sz="4000" dirty="0" smtClean="0"/>
              <a:t>Our NMSU recycling of things tells a story of CONTAMINATION!</a:t>
            </a:r>
            <a:endParaRPr lang="en-US" sz="40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25</a:t>
            </a:fld>
            <a:endParaRPr lang="en-US"/>
          </a:p>
        </p:txBody>
      </p:sp>
    </p:spTree>
    <p:extLst>
      <p:ext uri="{BB962C8B-B14F-4D97-AF65-F5344CB8AC3E}">
        <p14:creationId xmlns:p14="http://schemas.microsoft.com/office/powerpoint/2010/main" val="28318765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 and US</a:t>
            </a:r>
            <a:endParaRPr lang="en-US" dirty="0"/>
          </a:p>
        </p:txBody>
      </p:sp>
      <p:sp>
        <p:nvSpPr>
          <p:cNvPr id="3" name="Content Placeholder 2"/>
          <p:cNvSpPr>
            <a:spLocks noGrp="1"/>
          </p:cNvSpPr>
          <p:nvPr>
            <p:ph idx="1"/>
          </p:nvPr>
        </p:nvSpPr>
        <p:spPr/>
        <p:txBody>
          <a:bodyPr/>
          <a:lstStyle/>
          <a:p>
            <a:r>
              <a:rPr lang="en-US" dirty="0" smtClean="0"/>
              <a:t>With similar, GDP, Japan generates 1/3</a:t>
            </a:r>
            <a:r>
              <a:rPr lang="en-US" baseline="30000" dirty="0" smtClean="0"/>
              <a:t>rd</a:t>
            </a:r>
            <a:r>
              <a:rPr lang="en-US" dirty="0" smtClean="0"/>
              <a:t> less waste, per capita, than the US</a:t>
            </a:r>
          </a:p>
          <a:p>
            <a:r>
              <a:rPr lang="en-US" dirty="0" smtClean="0"/>
              <a:t>US throws out 4.5 pounds trash per person per day</a:t>
            </a:r>
          </a:p>
          <a:p>
            <a:r>
              <a:rPr lang="en-US" dirty="0" smtClean="0"/>
              <a:t>US contaminates the recyclables, and China is no longer accepting them</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26</a:t>
            </a:fld>
            <a:endParaRPr lang="en-US"/>
          </a:p>
        </p:txBody>
      </p:sp>
    </p:spTree>
    <p:extLst>
      <p:ext uri="{BB962C8B-B14F-4D97-AF65-F5344CB8AC3E}">
        <p14:creationId xmlns:p14="http://schemas.microsoft.com/office/powerpoint/2010/main" val="22234485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1343011"/>
          </a:xfrm>
        </p:spPr>
        <p:txBody>
          <a:bodyPr>
            <a:normAutofit fontScale="90000"/>
          </a:bodyPr>
          <a:lstStyle/>
          <a:p>
            <a:r>
              <a:rPr lang="en-US" sz="3200" dirty="0" smtClean="0"/>
              <a:t>Principle 3: </a:t>
            </a:r>
            <a:r>
              <a:rPr lang="en-US" sz="3200" b="1" dirty="0" smtClean="0"/>
              <a:t>You </a:t>
            </a:r>
            <a:r>
              <a:rPr lang="en-US" sz="3200" b="1" dirty="0"/>
              <a:t>must create stories with a clear plot creating direction and help people </a:t>
            </a:r>
            <a:r>
              <a:rPr lang="en-US" sz="3200" b="1" dirty="0" smtClean="0"/>
              <a:t>prioritize</a:t>
            </a:r>
            <a:r>
              <a:rPr lang="en-US" sz="3200" b="1" dirty="0"/>
              <a:t/>
            </a:r>
            <a:br>
              <a:rPr lang="en-US" sz="3200" b="1" dirty="0"/>
            </a:br>
            <a:endParaRPr lang="en-US" sz="3200" dirty="0"/>
          </a:p>
        </p:txBody>
      </p:sp>
      <p:sp>
        <p:nvSpPr>
          <p:cNvPr id="3" name="Content Placeholder 2"/>
          <p:cNvSpPr>
            <a:spLocks noGrp="1"/>
          </p:cNvSpPr>
          <p:nvPr>
            <p:ph idx="1"/>
          </p:nvPr>
        </p:nvSpPr>
        <p:spPr>
          <a:xfrm>
            <a:off x="0" y="1905000"/>
            <a:ext cx="5416851" cy="3522439"/>
          </a:xfrm>
        </p:spPr>
        <p:txBody>
          <a:bodyPr>
            <a:normAutofit fontScale="85000" lnSpcReduction="20000"/>
          </a:bodyPr>
          <a:lstStyle/>
          <a:p>
            <a:pPr lvl="0">
              <a:buFont typeface="+mj-lt"/>
              <a:buAutoNum type="arabicPeriod"/>
            </a:pPr>
            <a:r>
              <a:rPr lang="en-US" b="1" dirty="0" smtClean="0"/>
              <a:t>We are ready to plan new future that is a PATTERN BREAKER from Past</a:t>
            </a:r>
          </a:p>
          <a:p>
            <a:pPr lvl="0">
              <a:buFont typeface="+mj-lt"/>
              <a:buAutoNum type="arabicPeriod"/>
            </a:pPr>
            <a:r>
              <a:rPr lang="en-US" b="1" dirty="0" smtClean="0"/>
              <a:t>We want a good plot that is TRUE STORYTELLING</a:t>
            </a:r>
          </a:p>
          <a:p>
            <a:pPr lvl="1"/>
            <a:r>
              <a:rPr lang="en-US" b="1" dirty="0" smtClean="0"/>
              <a:t>It has Beginning, Middle &amp; End to be Clear Direction</a:t>
            </a:r>
          </a:p>
          <a:p>
            <a:pPr lvl="1"/>
            <a:r>
              <a:rPr lang="en-US" b="1" dirty="0" smtClean="0"/>
              <a:t>It tells WHY we are doing this</a:t>
            </a:r>
          </a:p>
          <a:p>
            <a:pPr lvl="1"/>
            <a:r>
              <a:rPr lang="en-US" b="1" dirty="0" smtClean="0"/>
              <a:t>Best Plots have a TWIST, what Roland Barthes calls “PUNCTUM”</a:t>
            </a:r>
          </a:p>
        </p:txBody>
      </p:sp>
      <p:sp>
        <p:nvSpPr>
          <p:cNvPr id="4" name="Slide Number Placeholder 3"/>
          <p:cNvSpPr>
            <a:spLocks noGrp="1"/>
          </p:cNvSpPr>
          <p:nvPr>
            <p:ph type="sldNum" sz="quarter" idx="12"/>
          </p:nvPr>
        </p:nvSpPr>
        <p:spPr>
          <a:xfrm>
            <a:off x="8092440" y="6341315"/>
            <a:ext cx="1051560" cy="365125"/>
          </a:xfrm>
        </p:spPr>
        <p:txBody>
          <a:bodyPr/>
          <a:lstStyle/>
          <a:p>
            <a:fld id="{D739C4FB-7D33-419B-8833-D1372BFD11C8}" type="slidenum">
              <a:rPr lang="en-US" smtClean="0"/>
              <a:t>27</a:t>
            </a:fld>
            <a:endParaRPr lang="en-US" dirty="0"/>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8546" y="5300824"/>
            <a:ext cx="6773894" cy="155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308593" y="6011256"/>
            <a:ext cx="2835407" cy="369332"/>
          </a:xfrm>
          <a:prstGeom prst="rect">
            <a:avLst/>
          </a:prstGeom>
        </p:spPr>
        <p:txBody>
          <a:bodyPr wrap="none">
            <a:spAutoFit/>
          </a:bodyPr>
          <a:lstStyle/>
          <a:p>
            <a:r>
              <a:rPr lang="en-US" dirty="0" err="1"/>
              <a:t>Banksy</a:t>
            </a:r>
            <a:r>
              <a:rPr lang="en-US" dirty="0"/>
              <a:t>’ street-art </a:t>
            </a:r>
            <a:r>
              <a:rPr lang="en-US" dirty="0">
                <a:hlinkClick r:id="rId4"/>
              </a:rPr>
              <a:t>YouTube</a:t>
            </a:r>
            <a:endParaRPr lang="en-US" dirty="0"/>
          </a:p>
        </p:txBody>
      </p:sp>
      <p:pic>
        <p:nvPicPr>
          <p:cNvPr id="8" name="Picture 7" descr="punctum girl frisks soldi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6851" y="2152357"/>
            <a:ext cx="5351178" cy="3275082"/>
          </a:xfrm>
          <a:prstGeom prst="rect">
            <a:avLst/>
          </a:prstGeom>
        </p:spPr>
      </p:pic>
    </p:spTree>
    <p:extLst>
      <p:ext uri="{BB962C8B-B14F-4D97-AF65-F5344CB8AC3E}">
        <p14:creationId xmlns:p14="http://schemas.microsoft.com/office/powerpoint/2010/main" val="420886608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Mexico in Global Crisis</a:t>
            </a:r>
            <a:endParaRPr lang="en-US" dirty="0"/>
          </a:p>
        </p:txBody>
      </p:sp>
      <p:sp>
        <p:nvSpPr>
          <p:cNvPr id="3" name="Content Placeholder 2"/>
          <p:cNvSpPr>
            <a:spLocks noGrp="1"/>
          </p:cNvSpPr>
          <p:nvPr>
            <p:ph idx="1"/>
          </p:nvPr>
        </p:nvSpPr>
        <p:spPr/>
        <p:txBody>
          <a:bodyPr>
            <a:normAutofit fontScale="85000" lnSpcReduction="20000"/>
          </a:bodyPr>
          <a:lstStyle/>
          <a:p>
            <a:r>
              <a:rPr lang="en-US" dirty="0"/>
              <a:t>New Mexico among 1st states to </a:t>
            </a:r>
            <a:r>
              <a:rPr lang="en-US" dirty="0" smtClean="0"/>
              <a:t>feel crisis  </a:t>
            </a:r>
            <a:r>
              <a:rPr lang="en-US" dirty="0"/>
              <a:t>effects in 2017 (NM Recycling Coalition)</a:t>
            </a:r>
            <a:r>
              <a:rPr lang="en-US" dirty="0" smtClean="0"/>
              <a:t>.</a:t>
            </a:r>
          </a:p>
          <a:p>
            <a:r>
              <a:rPr lang="en-US" dirty="0" smtClean="0"/>
              <a:t> </a:t>
            </a:r>
            <a:r>
              <a:rPr lang="en-US" dirty="0"/>
              <a:t>Many NM municipalities stopped receiving rebates in fall 2017</a:t>
            </a:r>
            <a:r>
              <a:rPr lang="en-US" dirty="0" smtClean="0"/>
              <a:t>.</a:t>
            </a:r>
          </a:p>
          <a:p>
            <a:r>
              <a:rPr lang="en-US" dirty="0" smtClean="0"/>
              <a:t> </a:t>
            </a:r>
            <a:r>
              <a:rPr lang="en-US" dirty="0"/>
              <a:t>There are slower line speeds, extra labor (50 new staff in Albuquerque) to meeting China’s new rules. </a:t>
            </a:r>
            <a:endParaRPr lang="en-US" dirty="0" smtClean="0"/>
          </a:p>
          <a:p>
            <a:r>
              <a:rPr lang="en-US" dirty="0" smtClean="0"/>
              <a:t>Same </a:t>
            </a:r>
            <a:r>
              <a:rPr lang="en-US" dirty="0"/>
              <a:t>for Las Cruces. Cities in NM beginning to see material pile up due to continuous low pricing. </a:t>
            </a:r>
            <a:endParaRPr lang="en-US" dirty="0" smtClean="0"/>
          </a:p>
          <a:p>
            <a:r>
              <a:rPr lang="en-US" dirty="0" smtClean="0"/>
              <a:t>Las </a:t>
            </a:r>
            <a:r>
              <a:rPr lang="en-US" dirty="0"/>
              <a:t>Cruces paying additional $40,000 a month; Santa Fe </a:t>
            </a:r>
            <a:r>
              <a:rPr lang="en-US" dirty="0" smtClean="0"/>
              <a:t>paying </a:t>
            </a:r>
            <a:r>
              <a:rPr lang="en-US" dirty="0"/>
              <a:t>$540,000</a:t>
            </a:r>
          </a:p>
          <a:p>
            <a:r>
              <a:rPr lang="en-US" dirty="0"/>
              <a:t>Las Cruces will inspect carts for contamination in S</a:t>
            </a:r>
            <a:r>
              <a:rPr lang="en-US" dirty="0" smtClean="0"/>
              <a:t>eptember </a:t>
            </a:r>
            <a:r>
              <a:rPr lang="en-US" dirty="0"/>
              <a:t>2018, and issue ‘Oops’ tag</a:t>
            </a:r>
            <a:r>
              <a:rPr lang="en-US" dirty="0" smtClean="0"/>
              <a:t>. (</a:t>
            </a:r>
            <a:r>
              <a:rPr lang="en-US" dirty="0" smtClean="0">
                <a:hlinkClick r:id="rId2"/>
              </a:rPr>
              <a:t>Waste Dive</a:t>
            </a:r>
            <a:r>
              <a:rPr lang="en-US" dirty="0" smtClean="0"/>
              <a:t>)</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28</a:t>
            </a:fld>
            <a:endParaRPr lang="en-US"/>
          </a:p>
        </p:txBody>
      </p:sp>
    </p:spTree>
    <p:extLst>
      <p:ext uri="{BB962C8B-B14F-4D97-AF65-F5344CB8AC3E}">
        <p14:creationId xmlns:p14="http://schemas.microsoft.com/office/powerpoint/2010/main" val="20187891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Global </a:t>
            </a:r>
            <a:r>
              <a:rPr lang="en-US" dirty="0"/>
              <a:t>S</a:t>
            </a:r>
            <a:r>
              <a:rPr lang="en-US" dirty="0" smtClean="0"/>
              <a:t>cale of Recycling</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Globally only 14% of plastic packaging is recycled &amp; 8M tons ends up in ocean yearly (</a:t>
            </a:r>
            <a:r>
              <a:rPr lang="en-US" dirty="0" smtClean="0">
                <a:hlinkClick r:id="rId3"/>
              </a:rPr>
              <a:t>Washington Post, 2018</a:t>
            </a:r>
            <a:r>
              <a:rPr lang="en-US" dirty="0" smtClean="0"/>
              <a:t>)</a:t>
            </a:r>
          </a:p>
          <a:p>
            <a:r>
              <a:rPr lang="en-US" dirty="0" smtClean="0"/>
              <a:t>Electronic Waste 50 million metric tons in 2018; 25% is personal E-waste (</a:t>
            </a:r>
            <a:r>
              <a:rPr lang="en-US" dirty="0" smtClean="0">
                <a:hlinkClick r:id="rId4"/>
              </a:rPr>
              <a:t>UN Report</a:t>
            </a:r>
            <a:r>
              <a:rPr lang="en-US" dirty="0" smtClean="0"/>
              <a:t>)</a:t>
            </a:r>
          </a:p>
          <a:p>
            <a:r>
              <a:rPr lang="en-US" dirty="0" smtClean="0"/>
              <a:t>Until 2018 China took 50% of world’s plastic &amp; paper recycling waste; but now </a:t>
            </a:r>
            <a:r>
              <a:rPr lang="en-US" dirty="0"/>
              <a:t>bans 24 types of solid waste, including various plastics and unsorted mixed papers, and sets a much tougher standard for contamination </a:t>
            </a:r>
            <a:r>
              <a:rPr lang="en-US" dirty="0" smtClean="0"/>
              <a:t>levels (</a:t>
            </a:r>
            <a:r>
              <a:rPr lang="en-US" dirty="0" smtClean="0">
                <a:hlinkClick r:id="rId5"/>
              </a:rPr>
              <a:t>Environmental Paper Org</a:t>
            </a:r>
            <a:r>
              <a:rPr lang="en-US" dirty="0" smtClean="0"/>
              <a:t>)</a:t>
            </a:r>
          </a:p>
          <a:p>
            <a:r>
              <a:rPr lang="en-US" dirty="0" smtClean="0"/>
              <a:t>Recycling creates about 1.25 million US jobs (</a:t>
            </a:r>
            <a:r>
              <a:rPr lang="en-US" dirty="0" smtClean="0">
                <a:hlinkClick r:id="rId6"/>
              </a:rPr>
              <a:t>Guardian, 2017</a:t>
            </a:r>
            <a:r>
              <a:rPr lang="en-US" dirty="0" smtClean="0"/>
              <a:t>)</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29</a:t>
            </a:fld>
            <a:endParaRPr lang="en-US"/>
          </a:p>
        </p:txBody>
      </p:sp>
    </p:spTree>
    <p:extLst>
      <p:ext uri="{BB962C8B-B14F-4D97-AF65-F5344CB8AC3E}">
        <p14:creationId xmlns:p14="http://schemas.microsoft.com/office/powerpoint/2010/main" val="21022001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Take the Recycling Intelligence Test</a:t>
            </a:r>
            <a:endParaRPr lang="en-US" dirty="0"/>
          </a:p>
        </p:txBody>
      </p:sp>
      <p:sp>
        <p:nvSpPr>
          <p:cNvPr id="3" name="Content Placeholder 2"/>
          <p:cNvSpPr>
            <a:spLocks noGrp="1"/>
          </p:cNvSpPr>
          <p:nvPr>
            <p:ph idx="1"/>
          </p:nvPr>
        </p:nvSpPr>
        <p:spPr/>
        <p:txBody>
          <a:bodyPr/>
          <a:lstStyle/>
          <a:p>
            <a:pPr marL="0" indent="0">
              <a:buNone/>
            </a:pPr>
            <a:r>
              <a:rPr lang="en-US" dirty="0" smtClean="0">
                <a:hlinkClick r:id="rId2"/>
              </a:rPr>
              <a:t>Click for Recycling Intelligence Quiz</a:t>
            </a:r>
            <a:r>
              <a:rPr lang="en-US" dirty="0" smtClean="0"/>
              <a:t> (Word document).</a:t>
            </a:r>
          </a:p>
          <a:p>
            <a:pPr marL="0" indent="0">
              <a:buNone/>
            </a:pPr>
            <a:r>
              <a:rPr lang="en-US" dirty="0" smtClean="0"/>
              <a:t>Take the quiz, and add up number of correct answers, when you get the answer key.</a:t>
            </a:r>
          </a:p>
        </p:txBody>
      </p:sp>
      <p:sp>
        <p:nvSpPr>
          <p:cNvPr id="4" name="Slide Number Placeholder 3"/>
          <p:cNvSpPr>
            <a:spLocks noGrp="1"/>
          </p:cNvSpPr>
          <p:nvPr>
            <p:ph type="sldNum" sz="quarter" idx="12"/>
          </p:nvPr>
        </p:nvSpPr>
        <p:spPr/>
        <p:txBody>
          <a:bodyPr/>
          <a:lstStyle/>
          <a:p>
            <a:fld id="{651FC063-5EA9-49AF-AFAF-D68C9E82B23B}" type="slidenum">
              <a:rPr lang="en-US" smtClean="0"/>
              <a:pPr/>
              <a:t>3</a:t>
            </a:fld>
            <a:endParaRPr lang="en-US"/>
          </a:p>
        </p:txBody>
      </p:sp>
    </p:spTree>
    <p:extLst>
      <p:ext uri="{BB962C8B-B14F-4D97-AF65-F5344CB8AC3E}">
        <p14:creationId xmlns:p14="http://schemas.microsoft.com/office/powerpoint/2010/main" val="3102950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39C4FB-7D33-419B-8833-D1372BFD11C8}" type="slidenum">
              <a:rPr lang="en-US" smtClean="0"/>
              <a:t>30</a:t>
            </a:fld>
            <a:endParaRPr lang="en-US" dirty="0"/>
          </a:p>
        </p:txBody>
      </p:sp>
      <p:pic>
        <p:nvPicPr>
          <p:cNvPr id="6" name="Picture 5"/>
          <p:cNvPicPr>
            <a:picLocks noChangeAspect="1"/>
          </p:cNvPicPr>
          <p:nvPr/>
        </p:nvPicPr>
        <p:blipFill>
          <a:blip r:embed="rId2"/>
          <a:stretch>
            <a:fillRect/>
          </a:stretch>
        </p:blipFill>
        <p:spPr>
          <a:xfrm>
            <a:off x="25400" y="0"/>
            <a:ext cx="9093058" cy="6858000"/>
          </a:xfrm>
          <a:prstGeom prst="rect">
            <a:avLst/>
          </a:prstGeom>
        </p:spPr>
      </p:pic>
    </p:spTree>
    <p:extLst>
      <p:ext uri="{BB962C8B-B14F-4D97-AF65-F5344CB8AC3E}">
        <p14:creationId xmlns:p14="http://schemas.microsoft.com/office/powerpoint/2010/main" val="239150115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for a Break</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31</a:t>
            </a:fld>
            <a:endParaRPr lang="en-US" dirty="0"/>
          </a:p>
        </p:txBody>
      </p:sp>
      <p:pic>
        <p:nvPicPr>
          <p:cNvPr id="5" name="Picture 4"/>
          <p:cNvPicPr>
            <a:picLocks noChangeAspect="1"/>
          </p:cNvPicPr>
          <p:nvPr/>
        </p:nvPicPr>
        <p:blipFill>
          <a:blip r:embed="rId2"/>
          <a:stretch>
            <a:fillRect/>
          </a:stretch>
        </p:blipFill>
        <p:spPr>
          <a:xfrm>
            <a:off x="1013059" y="2797297"/>
            <a:ext cx="6870212" cy="3864165"/>
          </a:xfrm>
          <a:prstGeom prst="rect">
            <a:avLst/>
          </a:prstGeom>
        </p:spPr>
      </p:pic>
    </p:spTree>
    <p:extLst>
      <p:ext uri="{BB962C8B-B14F-4D97-AF65-F5344CB8AC3E}">
        <p14:creationId xmlns:p14="http://schemas.microsoft.com/office/powerpoint/2010/main" val="279637969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62" y="274638"/>
            <a:ext cx="9264962" cy="1433720"/>
          </a:xfrm>
        </p:spPr>
        <p:txBody>
          <a:bodyPr>
            <a:normAutofit fontScale="90000"/>
          </a:bodyPr>
          <a:lstStyle/>
          <a:p>
            <a:r>
              <a:rPr lang="en-US" sz="4400" b="1" dirty="0" smtClean="0"/>
              <a:t>True Storytelling Principle 4</a:t>
            </a:r>
            <a:br>
              <a:rPr lang="en-US" sz="4400" b="1" dirty="0" smtClean="0"/>
            </a:br>
            <a:r>
              <a:rPr lang="en-US" b="1" dirty="0" smtClean="0"/>
              <a:t>You </a:t>
            </a:r>
            <a:r>
              <a:rPr lang="en-US" b="1" dirty="0"/>
              <a:t>must have timing</a:t>
            </a:r>
            <a:r>
              <a:rPr lang="en-US" sz="4400" b="1" dirty="0"/>
              <a:t>.</a:t>
            </a:r>
            <a:br>
              <a:rPr lang="en-US" sz="4400" b="1" dirty="0"/>
            </a:br>
            <a:endParaRPr lang="en-US" sz="4400" b="1" dirty="0"/>
          </a:p>
        </p:txBody>
      </p:sp>
      <p:sp>
        <p:nvSpPr>
          <p:cNvPr id="3" name="Content Placeholder 2"/>
          <p:cNvSpPr>
            <a:spLocks noGrp="1"/>
          </p:cNvSpPr>
          <p:nvPr>
            <p:ph idx="1"/>
          </p:nvPr>
        </p:nvSpPr>
        <p:spPr>
          <a:xfrm>
            <a:off x="151203" y="1905000"/>
            <a:ext cx="8860494" cy="4618878"/>
          </a:xfrm>
        </p:spPr>
        <p:txBody>
          <a:bodyPr>
            <a:normAutofit fontScale="92500"/>
          </a:bodyPr>
          <a:lstStyle/>
          <a:p>
            <a:r>
              <a:rPr lang="en-US" dirty="0" smtClean="0"/>
              <a:t>KAIROS: place &amp; time when </a:t>
            </a:r>
            <a:r>
              <a:rPr lang="en-US" dirty="0"/>
              <a:t>conditions are right for the accomplishment of a </a:t>
            </a:r>
            <a:r>
              <a:rPr lang="en-US" dirty="0" smtClean="0"/>
              <a:t>crucial ’intelligent’ action</a:t>
            </a:r>
          </a:p>
          <a:p>
            <a:r>
              <a:rPr lang="en-US" dirty="0" smtClean="0"/>
              <a:t>NOT the Beginning Middle End CHRONOS type of Narrative Plot we just did </a:t>
            </a:r>
          </a:p>
          <a:p>
            <a:r>
              <a:rPr lang="en-US" dirty="0" smtClean="0"/>
              <a:t>Rather it is the fleeting RIGHTNESS of PLACE and TIME, and Material-Circumstance for an </a:t>
            </a:r>
            <a:r>
              <a:rPr lang="en-US" b="1" dirty="0" smtClean="0"/>
              <a:t>Opportune Moment</a:t>
            </a:r>
            <a:r>
              <a:rPr lang="en-US" dirty="0"/>
              <a:t> </a:t>
            </a:r>
            <a:endParaRPr lang="en-US" dirty="0" smtClean="0"/>
          </a:p>
          <a:p>
            <a:r>
              <a:rPr lang="en-US" sz="3200" dirty="0" smtClean="0"/>
              <a:t>E.g. David’s Story of Meeting Grace Ann &amp; an opportune moment of action</a:t>
            </a:r>
            <a:endParaRPr lang="en-US" sz="3200" dirty="0"/>
          </a:p>
        </p:txBody>
      </p:sp>
      <p:sp>
        <p:nvSpPr>
          <p:cNvPr id="4" name="Slide Number Placeholder 3"/>
          <p:cNvSpPr>
            <a:spLocks noGrp="1"/>
          </p:cNvSpPr>
          <p:nvPr>
            <p:ph type="sldNum" sz="quarter" idx="12"/>
          </p:nvPr>
        </p:nvSpPr>
        <p:spPr/>
        <p:txBody>
          <a:bodyPr/>
          <a:lstStyle/>
          <a:p>
            <a:fld id="{D739C4FB-7D33-419B-8833-D1372BFD11C8}" type="slidenum">
              <a:rPr lang="en-US" smtClean="0"/>
              <a:t>32</a:t>
            </a:fld>
            <a:endParaRPr lang="en-US" dirty="0"/>
          </a:p>
        </p:txBody>
      </p:sp>
    </p:spTree>
    <p:extLst>
      <p:ext uri="{BB962C8B-B14F-4D97-AF65-F5344CB8AC3E}">
        <p14:creationId xmlns:p14="http://schemas.microsoft.com/office/powerpoint/2010/main" val="42279163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TIMING </a:t>
            </a:r>
            <a:r>
              <a:rPr lang="mr-IN" dirty="0" smtClean="0"/>
              <a:t>–</a:t>
            </a:r>
            <a:r>
              <a:rPr lang="en-US" dirty="0" smtClean="0"/>
              <a:t> China’s changes to Recycling standards</a:t>
            </a:r>
            <a:endParaRPr lang="en-US" dirty="0"/>
          </a:p>
        </p:txBody>
      </p:sp>
      <p:sp>
        <p:nvSpPr>
          <p:cNvPr id="3" name="Content Placeholder 2"/>
          <p:cNvSpPr>
            <a:spLocks noGrp="1"/>
          </p:cNvSpPr>
          <p:nvPr>
            <p:ph idx="1"/>
          </p:nvPr>
        </p:nvSpPr>
        <p:spPr/>
        <p:txBody>
          <a:bodyPr/>
          <a:lstStyle/>
          <a:p>
            <a:pPr marL="0" indent="0">
              <a:buNone/>
            </a:pPr>
            <a:r>
              <a:rPr lang="en-US" dirty="0" smtClean="0"/>
              <a:t>What is recyclable is changing with what Leaders and Authorities are judging chat is recyclable and what is waste for trash landfill.</a:t>
            </a:r>
          </a:p>
          <a:p>
            <a:pPr marL="0" indent="0">
              <a:buNone/>
            </a:pPr>
            <a:r>
              <a:rPr lang="en-US" dirty="0" smtClean="0"/>
              <a:t>Non-judicial elements since price of recyclables in recyclable markets (in China &amp; locally) becomes ENTANGLED with the science (knowledge) of what is possible to recycle.</a:t>
            </a:r>
          </a:p>
          <a:p>
            <a:pPr marL="0" indent="0">
              <a:buNone/>
            </a:pP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33</a:t>
            </a:fld>
            <a:endParaRPr lang="en-US"/>
          </a:p>
        </p:txBody>
      </p:sp>
    </p:spTree>
    <p:extLst>
      <p:ext uri="{BB962C8B-B14F-4D97-AF65-F5344CB8AC3E}">
        <p14:creationId xmlns:p14="http://schemas.microsoft.com/office/powerpoint/2010/main" val="2923138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SCIENCE KNOWLEDGE: If </a:t>
            </a:r>
            <a:r>
              <a:rPr lang="en-US" sz="2800" dirty="0"/>
              <a:t>you throw away even half the paper you use in a year instead of recycling it, you increase your climate pollution by the same amount as driving 526 miles</a:t>
            </a:r>
          </a:p>
        </p:txBody>
      </p:sp>
      <p:pic>
        <p:nvPicPr>
          <p:cNvPr id="4" name="Picture 3"/>
          <p:cNvPicPr>
            <a:picLocks noChangeAspect="1"/>
          </p:cNvPicPr>
          <p:nvPr/>
        </p:nvPicPr>
        <p:blipFill>
          <a:blip r:embed="rId2"/>
          <a:stretch>
            <a:fillRect/>
          </a:stretch>
        </p:blipFill>
        <p:spPr>
          <a:xfrm>
            <a:off x="0" y="1804601"/>
            <a:ext cx="9144000" cy="3560064"/>
          </a:xfrm>
          <a:prstGeom prst="rect">
            <a:avLst/>
          </a:prstGeom>
        </p:spPr>
      </p:pic>
      <p:sp>
        <p:nvSpPr>
          <p:cNvPr id="5" name="Slide Number Placeholder 4"/>
          <p:cNvSpPr>
            <a:spLocks noGrp="1"/>
          </p:cNvSpPr>
          <p:nvPr>
            <p:ph type="sldNum" sz="quarter" idx="12"/>
          </p:nvPr>
        </p:nvSpPr>
        <p:spPr/>
        <p:txBody>
          <a:bodyPr/>
          <a:lstStyle/>
          <a:p>
            <a:fld id="{651FC063-5EA9-49AF-AFAF-D68C9E82B23B}" type="slidenum">
              <a:rPr lang="en-US" smtClean="0"/>
              <a:pPr/>
              <a:t>34</a:t>
            </a:fld>
            <a:endParaRPr lang="en-US"/>
          </a:p>
        </p:txBody>
      </p:sp>
      <p:sp>
        <p:nvSpPr>
          <p:cNvPr id="3" name="Rectangle 2"/>
          <p:cNvSpPr/>
          <p:nvPr/>
        </p:nvSpPr>
        <p:spPr>
          <a:xfrm>
            <a:off x="196564" y="5371266"/>
            <a:ext cx="8490235" cy="830997"/>
          </a:xfrm>
          <a:prstGeom prst="rect">
            <a:avLst/>
          </a:prstGeom>
        </p:spPr>
        <p:txBody>
          <a:bodyPr wrap="square">
            <a:spAutoFit/>
          </a:bodyPr>
          <a:lstStyle/>
          <a:p>
            <a:r>
              <a:rPr lang="en-US" sz="2400" dirty="0" smtClean="0"/>
              <a:t>IDEAS ON HOW TO RESOND TO THE RECYCLING CRISIS IN the USA: </a:t>
            </a:r>
          </a:p>
          <a:p>
            <a:r>
              <a:rPr lang="en-US" sz="2400" dirty="0" smtClean="0">
                <a:hlinkClick r:id="rId3"/>
              </a:rPr>
              <a:t>https</a:t>
            </a:r>
            <a:r>
              <a:rPr lang="en-US" sz="2400" dirty="0">
                <a:hlinkClick r:id="rId3"/>
              </a:rPr>
              <a:t>://</a:t>
            </a:r>
            <a:r>
              <a:rPr lang="en-US" sz="2400" dirty="0" err="1">
                <a:hlinkClick r:id="rId3"/>
              </a:rPr>
              <a:t>www.recycleacrossamerica.org</a:t>
            </a:r>
            <a:r>
              <a:rPr lang="en-US" sz="2400" dirty="0">
                <a:hlinkClick r:id="rId3"/>
              </a:rPr>
              <a:t>/us-recycling-collapse</a:t>
            </a:r>
            <a:endParaRPr lang="en-US" sz="2400" dirty="0"/>
          </a:p>
        </p:txBody>
      </p:sp>
    </p:spTree>
    <p:extLst>
      <p:ext uri="{BB962C8B-B14F-4D97-AF65-F5344CB8AC3E}">
        <p14:creationId xmlns:p14="http://schemas.microsoft.com/office/powerpoint/2010/main" val="409019299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62" y="274638"/>
            <a:ext cx="9264962" cy="1433720"/>
          </a:xfrm>
        </p:spPr>
        <p:txBody>
          <a:bodyPr>
            <a:normAutofit fontScale="90000"/>
          </a:bodyPr>
          <a:lstStyle/>
          <a:p>
            <a:r>
              <a:rPr lang="en-US" sz="4400" b="1" dirty="0" smtClean="0"/>
              <a:t>True Storytelling Principle 4</a:t>
            </a:r>
            <a:br>
              <a:rPr lang="en-US" sz="4400" b="1" dirty="0" smtClean="0"/>
            </a:br>
            <a:r>
              <a:rPr lang="en-US" b="1" dirty="0" smtClean="0"/>
              <a:t>You </a:t>
            </a:r>
            <a:r>
              <a:rPr lang="en-US" b="1" dirty="0"/>
              <a:t>must have timing</a:t>
            </a:r>
            <a:r>
              <a:rPr lang="en-US" sz="4400" b="1" dirty="0"/>
              <a:t>.</a:t>
            </a:r>
            <a:br>
              <a:rPr lang="en-US" sz="4400" b="1" dirty="0"/>
            </a:br>
            <a:endParaRPr lang="en-US" sz="4400" b="1" dirty="0"/>
          </a:p>
        </p:txBody>
      </p:sp>
      <p:sp>
        <p:nvSpPr>
          <p:cNvPr id="3" name="Content Placeholder 2"/>
          <p:cNvSpPr>
            <a:spLocks noGrp="1"/>
          </p:cNvSpPr>
          <p:nvPr>
            <p:ph idx="1"/>
          </p:nvPr>
        </p:nvSpPr>
        <p:spPr>
          <a:xfrm>
            <a:off x="151203" y="1905000"/>
            <a:ext cx="8860494" cy="4618878"/>
          </a:xfrm>
        </p:spPr>
        <p:txBody>
          <a:bodyPr>
            <a:normAutofit fontScale="92500"/>
          </a:bodyPr>
          <a:lstStyle/>
          <a:p>
            <a:r>
              <a:rPr lang="en-US" b="1" dirty="0" smtClean="0"/>
              <a:t>KAIROS</a:t>
            </a:r>
            <a:r>
              <a:rPr lang="en-US" dirty="0" smtClean="0"/>
              <a:t>: place &amp; time when </a:t>
            </a:r>
            <a:r>
              <a:rPr lang="en-US" dirty="0"/>
              <a:t>conditions are right for the accomplishment of a </a:t>
            </a:r>
            <a:r>
              <a:rPr lang="en-US" dirty="0" smtClean="0"/>
              <a:t>crucial ’intelligent’ action</a:t>
            </a:r>
          </a:p>
          <a:p>
            <a:r>
              <a:rPr lang="en-US" dirty="0" smtClean="0"/>
              <a:t>NOT the Beginning Middle End </a:t>
            </a:r>
            <a:r>
              <a:rPr lang="en-US" b="1" dirty="0" smtClean="0"/>
              <a:t>CHRONOS</a:t>
            </a:r>
            <a:r>
              <a:rPr lang="en-US" dirty="0" smtClean="0"/>
              <a:t> type of Narrative Plot we just did </a:t>
            </a:r>
          </a:p>
          <a:p>
            <a:r>
              <a:rPr lang="en-US" dirty="0" smtClean="0"/>
              <a:t>Rather it is the fleeting RIGHTNESS of PLACE and TIME, and Material-Circumstance for an </a:t>
            </a:r>
            <a:r>
              <a:rPr lang="en-US" b="1" dirty="0" smtClean="0"/>
              <a:t>Opportune Moment</a:t>
            </a:r>
            <a:r>
              <a:rPr lang="en-US" dirty="0"/>
              <a:t> </a:t>
            </a:r>
            <a:endParaRPr lang="en-US" dirty="0" smtClean="0"/>
          </a:p>
          <a:p>
            <a:r>
              <a:rPr lang="en-US" sz="3200" dirty="0" smtClean="0"/>
              <a:t>E.g. David’s Story of Meeting Grace Ann &amp; an opportune moment of action</a:t>
            </a:r>
            <a:endParaRPr lang="en-US" sz="3200" dirty="0"/>
          </a:p>
        </p:txBody>
      </p:sp>
      <p:sp>
        <p:nvSpPr>
          <p:cNvPr id="4" name="Slide Number Placeholder 3"/>
          <p:cNvSpPr>
            <a:spLocks noGrp="1"/>
          </p:cNvSpPr>
          <p:nvPr>
            <p:ph type="sldNum" sz="quarter" idx="12"/>
          </p:nvPr>
        </p:nvSpPr>
        <p:spPr/>
        <p:txBody>
          <a:bodyPr/>
          <a:lstStyle/>
          <a:p>
            <a:fld id="{D739C4FB-7D33-419B-8833-D1372BFD11C8}" type="slidenum">
              <a:rPr lang="en-US" smtClean="0"/>
              <a:t>35</a:t>
            </a:fld>
            <a:endParaRPr lang="en-US" dirty="0"/>
          </a:p>
        </p:txBody>
      </p:sp>
    </p:spTree>
    <p:extLst>
      <p:ext uri="{BB962C8B-B14F-4D97-AF65-F5344CB8AC3E}">
        <p14:creationId xmlns:p14="http://schemas.microsoft.com/office/powerpoint/2010/main" val="407896470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76712"/>
          </a:xfrm>
        </p:spPr>
        <p:txBody>
          <a:bodyPr/>
          <a:lstStyle/>
          <a:p>
            <a:r>
              <a:rPr lang="en-US" sz="2000" dirty="0"/>
              <a:t>Practice Principle 5: </a:t>
            </a:r>
            <a:r>
              <a:rPr lang="en-US" sz="3200" b="1" dirty="0"/>
              <a:t>You must be able to help stories on their way and be open to experiment</a:t>
            </a:r>
            <a:endParaRPr lang="en-US" sz="3200" dirty="0"/>
          </a:p>
        </p:txBody>
      </p:sp>
      <p:sp>
        <p:nvSpPr>
          <p:cNvPr id="4" name="Slide Number Placeholder 3"/>
          <p:cNvSpPr>
            <a:spLocks noGrp="1"/>
          </p:cNvSpPr>
          <p:nvPr>
            <p:ph type="sldNum" sz="quarter" idx="12"/>
          </p:nvPr>
        </p:nvSpPr>
        <p:spPr/>
        <p:txBody>
          <a:bodyPr/>
          <a:lstStyle/>
          <a:p>
            <a:fld id="{D739C4FB-7D33-419B-8833-D1372BFD11C8}" type="slidenum">
              <a:rPr lang="en-US" smtClean="0"/>
              <a:t>36</a:t>
            </a:fld>
            <a:endParaRPr lang="en-US" dirty="0"/>
          </a:p>
        </p:txBody>
      </p:sp>
      <p:graphicFrame>
        <p:nvGraphicFramePr>
          <p:cNvPr id="6" name="Content Placeholder 8"/>
          <p:cNvGraphicFramePr>
            <a:graphicFrameLocks noGrp="1"/>
          </p:cNvGraphicFramePr>
          <p:nvPr>
            <p:ph sz="half" idx="4294967295"/>
            <p:extLst>
              <p:ext uri="{D42A27DB-BD31-4B8C-83A1-F6EECF244321}">
                <p14:modId xmlns:p14="http://schemas.microsoft.com/office/powerpoint/2010/main" val="1131642577"/>
              </p:ext>
            </p:extLst>
          </p:nvPr>
        </p:nvGraphicFramePr>
        <p:xfrm>
          <a:off x="287285" y="1663004"/>
          <a:ext cx="8603450" cy="5194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0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graphicEl>
                                              <a:dgm id="{E6AF0A74-5C53-4808-8A77-31B80B0E5BF6}"/>
                                            </p:graphicEl>
                                          </p:spTgt>
                                        </p:tgtEl>
                                        <p:attrNameLst>
                                          <p:attrName>style.visibility</p:attrName>
                                        </p:attrNameLst>
                                      </p:cBhvr>
                                      <p:to>
                                        <p:strVal val="visible"/>
                                      </p:to>
                                    </p:set>
                                    <p:animEffect transition="in" filter="circle(out)">
                                      <p:cBhvr>
                                        <p:cTn id="7" dur="500"/>
                                        <p:tgtEl>
                                          <p:spTgt spid="6">
                                            <p:graphicEl>
                                              <a:dgm id="{E6AF0A74-5C53-4808-8A77-31B80B0E5BF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6">
                                            <p:graphicEl>
                                              <a:dgm id="{21E2B31A-E4B2-4ECF-88AA-8FCC85E6F254}"/>
                                            </p:graphicEl>
                                          </p:spTgt>
                                        </p:tgtEl>
                                        <p:attrNameLst>
                                          <p:attrName>style.visibility</p:attrName>
                                        </p:attrNameLst>
                                      </p:cBhvr>
                                      <p:to>
                                        <p:strVal val="visible"/>
                                      </p:to>
                                    </p:set>
                                    <p:animEffect transition="in" filter="circle(out)">
                                      <p:cBhvr>
                                        <p:cTn id="12" dur="500"/>
                                        <p:tgtEl>
                                          <p:spTgt spid="6">
                                            <p:graphicEl>
                                              <a:dgm id="{21E2B31A-E4B2-4ECF-88AA-8FCC85E6F254}"/>
                                            </p:graphic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
                                            <p:graphicEl>
                                              <a:dgm id="{C09C0B9D-C626-4352-937F-E565C32A1F1A}"/>
                                            </p:graphicEl>
                                          </p:spTgt>
                                        </p:tgtEl>
                                        <p:attrNameLst>
                                          <p:attrName>style.visibility</p:attrName>
                                        </p:attrNameLst>
                                      </p:cBhvr>
                                      <p:to>
                                        <p:strVal val="visible"/>
                                      </p:to>
                                    </p:set>
                                    <p:animEffect transition="in" filter="wipe(up)">
                                      <p:cBhvr>
                                        <p:cTn id="16" dur="500"/>
                                        <p:tgtEl>
                                          <p:spTgt spid="6">
                                            <p:graphicEl>
                                              <a:dgm id="{C09C0B9D-C626-4352-937F-E565C32A1F1A}"/>
                                            </p:graphicEl>
                                          </p:spTgt>
                                        </p:tgtEl>
                                      </p:cBhvr>
                                    </p:animEffect>
                                  </p:childTnLst>
                                </p:cTn>
                              </p:par>
                            </p:childTnLst>
                          </p:cTn>
                        </p:par>
                        <p:par>
                          <p:cTn id="17" fill="hold">
                            <p:stCondLst>
                              <p:cond delay="1000"/>
                            </p:stCondLst>
                            <p:childTnLst>
                              <p:par>
                                <p:cTn id="18" presetID="6" presetClass="entr" presetSubtype="32" fill="hold" grpId="0" nodeType="afterEffect">
                                  <p:stCondLst>
                                    <p:cond delay="0"/>
                                  </p:stCondLst>
                                  <p:childTnLst>
                                    <p:set>
                                      <p:cBhvr>
                                        <p:cTn id="19" dur="1" fill="hold">
                                          <p:stCondLst>
                                            <p:cond delay="0"/>
                                          </p:stCondLst>
                                        </p:cTn>
                                        <p:tgtEl>
                                          <p:spTgt spid="6">
                                            <p:graphicEl>
                                              <a:dgm id="{18949E23-5716-41EE-8482-AD899487C22A}"/>
                                            </p:graphicEl>
                                          </p:spTgt>
                                        </p:tgtEl>
                                        <p:attrNameLst>
                                          <p:attrName>style.visibility</p:attrName>
                                        </p:attrNameLst>
                                      </p:cBhvr>
                                      <p:to>
                                        <p:strVal val="visible"/>
                                      </p:to>
                                    </p:set>
                                    <p:animEffect transition="in" filter="circle(out)">
                                      <p:cBhvr>
                                        <p:cTn id="20" dur="500"/>
                                        <p:tgtEl>
                                          <p:spTgt spid="6">
                                            <p:graphicEl>
                                              <a:dgm id="{18949E23-5716-41EE-8482-AD899487C22A}"/>
                                            </p:graphicEl>
                                          </p:spTgt>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6">
                                            <p:graphicEl>
                                              <a:dgm id="{47906407-956C-4DBE-95F5-60B3E34737A1}"/>
                                            </p:graphicEl>
                                          </p:spTgt>
                                        </p:tgtEl>
                                        <p:attrNameLst>
                                          <p:attrName>style.visibility</p:attrName>
                                        </p:attrNameLst>
                                      </p:cBhvr>
                                      <p:to>
                                        <p:strVal val="visible"/>
                                      </p:to>
                                    </p:set>
                                    <p:animEffect transition="in" filter="wipe(up)">
                                      <p:cBhvr>
                                        <p:cTn id="24" dur="500"/>
                                        <p:tgtEl>
                                          <p:spTgt spid="6">
                                            <p:graphicEl>
                                              <a:dgm id="{47906407-956C-4DBE-95F5-60B3E34737A1}"/>
                                            </p:graphicEl>
                                          </p:spTgt>
                                        </p:tgtEl>
                                      </p:cBhvr>
                                    </p:animEffect>
                                  </p:childTnLst>
                                </p:cTn>
                              </p:par>
                            </p:childTnLst>
                          </p:cTn>
                        </p:par>
                        <p:par>
                          <p:cTn id="25" fill="hold">
                            <p:stCondLst>
                              <p:cond delay="2000"/>
                            </p:stCondLst>
                            <p:childTnLst>
                              <p:par>
                                <p:cTn id="26" presetID="6" presetClass="entr" presetSubtype="32" fill="hold" grpId="0" nodeType="afterEffect">
                                  <p:stCondLst>
                                    <p:cond delay="0"/>
                                  </p:stCondLst>
                                  <p:childTnLst>
                                    <p:set>
                                      <p:cBhvr>
                                        <p:cTn id="27" dur="1" fill="hold">
                                          <p:stCondLst>
                                            <p:cond delay="0"/>
                                          </p:stCondLst>
                                        </p:cTn>
                                        <p:tgtEl>
                                          <p:spTgt spid="6">
                                            <p:graphicEl>
                                              <a:dgm id="{585FE9A8-D8F9-48B3-BD89-BCB8D40C3B62}"/>
                                            </p:graphicEl>
                                          </p:spTgt>
                                        </p:tgtEl>
                                        <p:attrNameLst>
                                          <p:attrName>style.visibility</p:attrName>
                                        </p:attrNameLst>
                                      </p:cBhvr>
                                      <p:to>
                                        <p:strVal val="visible"/>
                                      </p:to>
                                    </p:set>
                                    <p:animEffect transition="in" filter="circle(out)">
                                      <p:cBhvr>
                                        <p:cTn id="28" dur="500"/>
                                        <p:tgtEl>
                                          <p:spTgt spid="6">
                                            <p:graphicEl>
                                              <a:dgm id="{585FE9A8-D8F9-48B3-BD89-BCB8D40C3B62}"/>
                                            </p:graphicEl>
                                          </p:spTgt>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6">
                                            <p:graphicEl>
                                              <a:dgm id="{607E6A0A-3655-4CA6-91D8-44B285A4941A}"/>
                                            </p:graphicEl>
                                          </p:spTgt>
                                        </p:tgtEl>
                                        <p:attrNameLst>
                                          <p:attrName>style.visibility</p:attrName>
                                        </p:attrNameLst>
                                      </p:cBhvr>
                                      <p:to>
                                        <p:strVal val="visible"/>
                                      </p:to>
                                    </p:set>
                                    <p:animEffect transition="in" filter="wipe(down)">
                                      <p:cBhvr>
                                        <p:cTn id="32" dur="500"/>
                                        <p:tgtEl>
                                          <p:spTgt spid="6">
                                            <p:graphicEl>
                                              <a:dgm id="{607E6A0A-3655-4CA6-91D8-44B285A4941A}"/>
                                            </p:graphicEl>
                                          </p:spTgt>
                                        </p:tgtEl>
                                      </p:cBhvr>
                                    </p:animEffect>
                                  </p:childTnLst>
                                </p:cTn>
                              </p:par>
                            </p:childTnLst>
                          </p:cTn>
                        </p:par>
                        <p:par>
                          <p:cTn id="33" fill="hold">
                            <p:stCondLst>
                              <p:cond delay="3000"/>
                            </p:stCondLst>
                            <p:childTnLst>
                              <p:par>
                                <p:cTn id="34" presetID="6" presetClass="entr" presetSubtype="32" fill="hold" grpId="0" nodeType="afterEffect">
                                  <p:stCondLst>
                                    <p:cond delay="0"/>
                                  </p:stCondLst>
                                  <p:childTnLst>
                                    <p:set>
                                      <p:cBhvr>
                                        <p:cTn id="35" dur="1" fill="hold">
                                          <p:stCondLst>
                                            <p:cond delay="0"/>
                                          </p:stCondLst>
                                        </p:cTn>
                                        <p:tgtEl>
                                          <p:spTgt spid="6">
                                            <p:graphicEl>
                                              <a:dgm id="{819BC320-0E3F-4F15-A919-57F70CA02FCD}"/>
                                            </p:graphicEl>
                                          </p:spTgt>
                                        </p:tgtEl>
                                        <p:attrNameLst>
                                          <p:attrName>style.visibility</p:attrName>
                                        </p:attrNameLst>
                                      </p:cBhvr>
                                      <p:to>
                                        <p:strVal val="visible"/>
                                      </p:to>
                                    </p:set>
                                    <p:animEffect transition="in" filter="circle(out)">
                                      <p:cBhvr>
                                        <p:cTn id="36" dur="500"/>
                                        <p:tgtEl>
                                          <p:spTgt spid="6">
                                            <p:graphicEl>
                                              <a:dgm id="{819BC320-0E3F-4F15-A919-57F70CA02FCD}"/>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
                                            <p:graphicEl>
                                              <a:dgm id="{0DD71EEF-493C-4E91-89BE-3AD922D5DFEC}"/>
                                            </p:graphicEl>
                                          </p:spTgt>
                                        </p:tgtEl>
                                        <p:attrNameLst>
                                          <p:attrName>style.visibility</p:attrName>
                                        </p:attrNameLst>
                                      </p:cBhvr>
                                      <p:to>
                                        <p:strVal val="visible"/>
                                      </p:to>
                                    </p:set>
                                    <p:animEffect transition="in" filter="wipe(down)">
                                      <p:cBhvr>
                                        <p:cTn id="39" dur="500"/>
                                        <p:tgtEl>
                                          <p:spTgt spid="6">
                                            <p:graphicEl>
                                              <a:dgm id="{0DD71EEF-493C-4E91-89BE-3AD922D5DF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AtOnc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90600"/>
          </a:xfrm>
        </p:spPr>
        <p:txBody>
          <a:bodyPr>
            <a:noAutofit/>
          </a:bodyPr>
          <a:lstStyle/>
          <a:p>
            <a:r>
              <a:rPr lang="en-US" sz="2000" dirty="0"/>
              <a:t>Practice Principle 5: </a:t>
            </a:r>
            <a:r>
              <a:rPr lang="en-US" sz="3200" b="1" dirty="0"/>
              <a:t>You must be able to help stories on their way and be open to experiment</a:t>
            </a:r>
            <a:endParaRPr lang="en-US" sz="3200" dirty="0"/>
          </a:p>
        </p:txBody>
      </p:sp>
      <p:sp>
        <p:nvSpPr>
          <p:cNvPr id="3" name="Content Placeholder 2"/>
          <p:cNvSpPr>
            <a:spLocks noGrp="1"/>
          </p:cNvSpPr>
          <p:nvPr>
            <p:ph idx="1"/>
          </p:nvPr>
        </p:nvSpPr>
        <p:spPr>
          <a:xfrm>
            <a:off x="90723" y="1751263"/>
            <a:ext cx="5007057" cy="5106737"/>
          </a:xfrm>
        </p:spPr>
        <p:txBody>
          <a:bodyPr>
            <a:normAutofit fontScale="85000" lnSpcReduction="20000"/>
          </a:bodyPr>
          <a:lstStyle/>
          <a:p>
            <a:pPr marL="0" indent="0">
              <a:buNone/>
            </a:pPr>
            <a:r>
              <a:rPr lang="en-US" b="1" dirty="0" smtClean="0">
                <a:solidFill>
                  <a:schemeClr val="accent3">
                    <a:lumMod val="75000"/>
                  </a:schemeClr>
                </a:solidFill>
                <a:latin typeface="Arial Black"/>
                <a:cs typeface="Arial Black"/>
              </a:rPr>
              <a:t>QUESTIONS:</a:t>
            </a:r>
          </a:p>
          <a:p>
            <a:pPr marL="457200" indent="-457200">
              <a:buFont typeface="+mj-lt"/>
              <a:buAutoNum type="arabicPeriod"/>
            </a:pPr>
            <a:r>
              <a:rPr lang="en-US" dirty="0" smtClean="0"/>
              <a:t>How is NMSU preparing in advance BEFORE the future takes place?</a:t>
            </a:r>
          </a:p>
          <a:p>
            <a:pPr marL="457200" indent="-457200">
              <a:buFont typeface="+mj-lt"/>
              <a:buAutoNum type="arabicPeriod"/>
            </a:pPr>
            <a:r>
              <a:rPr lang="en-US" dirty="0" smtClean="0"/>
              <a:t>What is in advance BENEATH  in fore-conceptions?</a:t>
            </a:r>
          </a:p>
          <a:p>
            <a:pPr marL="457200" indent="-457200">
              <a:buFont typeface="+mj-lt"/>
              <a:buAutoNum type="arabicPeriod"/>
            </a:pPr>
            <a:r>
              <a:rPr lang="en-US" dirty="0" smtClean="0"/>
              <a:t>Identify any BETWEEN the  parties, in their fore-structuring?</a:t>
            </a:r>
          </a:p>
          <a:p>
            <a:pPr marL="457200" indent="-457200">
              <a:buFont typeface="+mj-lt"/>
              <a:buAutoNum type="arabicPeriod"/>
            </a:pPr>
            <a:r>
              <a:rPr lang="en-US" dirty="0" smtClean="0"/>
              <a:t>What are the BETS on the future made with foresight?</a:t>
            </a:r>
          </a:p>
          <a:p>
            <a:pPr marL="457200" indent="-457200">
              <a:buFont typeface="+mj-lt"/>
              <a:buAutoNum type="arabicPeriod"/>
            </a:pPr>
            <a:r>
              <a:rPr lang="en-US" dirty="0" smtClean="0"/>
              <a:t>What is the entire BECOMING, forecaring?</a:t>
            </a:r>
          </a:p>
          <a:p>
            <a:endParaRPr lang="en-US" dirty="0"/>
          </a:p>
        </p:txBody>
      </p:sp>
      <p:sp>
        <p:nvSpPr>
          <p:cNvPr id="4" name="Slide Number Placeholder 3"/>
          <p:cNvSpPr>
            <a:spLocks noGrp="1"/>
          </p:cNvSpPr>
          <p:nvPr>
            <p:ph type="sldNum" sz="quarter" idx="12"/>
          </p:nvPr>
        </p:nvSpPr>
        <p:spPr/>
        <p:txBody>
          <a:bodyPr/>
          <a:lstStyle/>
          <a:p>
            <a:fld id="{D12AA694-00EB-4F4B-AABB-6F50FB178914}" type="slidenum">
              <a:rPr lang="en-US" smtClean="0"/>
              <a:t>37</a:t>
            </a:fld>
            <a:endParaRPr lang="en-US" dirty="0"/>
          </a:p>
        </p:txBody>
      </p:sp>
      <p:pic>
        <p:nvPicPr>
          <p:cNvPr id="5" name="Picture 4"/>
          <p:cNvPicPr>
            <a:picLocks noChangeAspect="1"/>
          </p:cNvPicPr>
          <p:nvPr/>
        </p:nvPicPr>
        <p:blipFill>
          <a:blip r:embed="rId3"/>
          <a:stretch>
            <a:fillRect/>
          </a:stretch>
        </p:blipFill>
        <p:spPr>
          <a:xfrm>
            <a:off x="5097781" y="1978525"/>
            <a:ext cx="4046220" cy="4518211"/>
          </a:xfrm>
          <a:prstGeom prst="rect">
            <a:avLst/>
          </a:prstGeom>
        </p:spPr>
      </p:pic>
    </p:spTree>
    <p:extLst>
      <p:ext uri="{BB962C8B-B14F-4D97-AF65-F5344CB8AC3E}">
        <p14:creationId xmlns:p14="http://schemas.microsoft.com/office/powerpoint/2010/main" val="341844280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Principle </a:t>
            </a:r>
            <a:r>
              <a:rPr lang="en-US" sz="3200" b="1" dirty="0"/>
              <a:t>6:</a:t>
            </a:r>
            <a:br>
              <a:rPr lang="en-US" sz="3200" b="1" dirty="0"/>
            </a:br>
            <a:r>
              <a:rPr lang="en-US" sz="3200" b="1" dirty="0"/>
              <a:t>You must consider staging including scenography and artifacts.</a:t>
            </a:r>
            <a:endParaRPr lang="en-US" sz="3200" dirty="0"/>
          </a:p>
        </p:txBody>
      </p:sp>
      <p:sp>
        <p:nvSpPr>
          <p:cNvPr id="3" name="Content Placeholder 2"/>
          <p:cNvSpPr>
            <a:spLocks noGrp="1"/>
          </p:cNvSpPr>
          <p:nvPr>
            <p:ph idx="1"/>
          </p:nvPr>
        </p:nvSpPr>
        <p:spPr>
          <a:xfrm>
            <a:off x="0" y="1595551"/>
            <a:ext cx="3631943" cy="3181805"/>
          </a:xfrm>
        </p:spPr>
        <p:txBody>
          <a:bodyPr>
            <a:normAutofit fontScale="85000" lnSpcReduction="10000"/>
          </a:bodyPr>
          <a:lstStyle/>
          <a:p>
            <a:pPr marL="0" indent="0">
              <a:buNone/>
            </a:pPr>
            <a:r>
              <a:rPr lang="en-US" sz="4400" dirty="0" smtClean="0"/>
              <a:t>How are material &amp; social agents part of the staging &amp; artifact of RESTORYING?</a:t>
            </a:r>
            <a:endParaRPr lang="en-US" sz="4400" dirty="0"/>
          </a:p>
        </p:txBody>
      </p:sp>
      <p:sp>
        <p:nvSpPr>
          <p:cNvPr id="4" name="Slide Number Placeholder 3"/>
          <p:cNvSpPr>
            <a:spLocks noGrp="1"/>
          </p:cNvSpPr>
          <p:nvPr>
            <p:ph type="sldNum" sz="quarter" idx="12"/>
          </p:nvPr>
        </p:nvSpPr>
        <p:spPr/>
        <p:txBody>
          <a:bodyPr/>
          <a:lstStyle/>
          <a:p>
            <a:fld id="{D739C4FB-7D33-419B-8833-D1372BFD11C8}" type="slidenum">
              <a:rPr lang="en-US" smtClean="0"/>
              <a:t>38</a:t>
            </a:fld>
            <a:endParaRPr lang="en-US" dirty="0"/>
          </a:p>
        </p:txBody>
      </p:sp>
      <p:pic>
        <p:nvPicPr>
          <p:cNvPr id="5" name="Picture 4"/>
          <p:cNvPicPr>
            <a:picLocks noChangeAspect="1"/>
          </p:cNvPicPr>
          <p:nvPr/>
        </p:nvPicPr>
        <p:blipFill>
          <a:blip r:embed="rId2"/>
          <a:stretch>
            <a:fillRect/>
          </a:stretch>
        </p:blipFill>
        <p:spPr>
          <a:xfrm>
            <a:off x="3558581" y="2351925"/>
            <a:ext cx="2844323" cy="2133242"/>
          </a:xfrm>
          <a:prstGeom prst="rect">
            <a:avLst/>
          </a:prstGeom>
        </p:spPr>
      </p:pic>
      <p:pic>
        <p:nvPicPr>
          <p:cNvPr id="6" name="Picture 5"/>
          <p:cNvPicPr>
            <a:picLocks noChangeAspect="1"/>
          </p:cNvPicPr>
          <p:nvPr/>
        </p:nvPicPr>
        <p:blipFill>
          <a:blip r:embed="rId3"/>
          <a:stretch>
            <a:fillRect/>
          </a:stretch>
        </p:blipFill>
        <p:spPr>
          <a:xfrm>
            <a:off x="287286" y="4650436"/>
            <a:ext cx="4415127" cy="2207564"/>
          </a:xfrm>
          <a:prstGeom prst="rect">
            <a:avLst/>
          </a:prstGeom>
        </p:spPr>
      </p:pic>
      <p:pic>
        <p:nvPicPr>
          <p:cNvPr id="8" name="Picture 7"/>
          <p:cNvPicPr>
            <a:picLocks noChangeAspect="1"/>
          </p:cNvPicPr>
          <p:nvPr/>
        </p:nvPicPr>
        <p:blipFill>
          <a:blip r:embed="rId4"/>
          <a:stretch>
            <a:fillRect/>
          </a:stretch>
        </p:blipFill>
        <p:spPr>
          <a:xfrm>
            <a:off x="6654800" y="3673831"/>
            <a:ext cx="2489200" cy="3035300"/>
          </a:xfrm>
          <a:prstGeom prst="rect">
            <a:avLst/>
          </a:prstGeom>
        </p:spPr>
      </p:pic>
    </p:spTree>
    <p:extLst>
      <p:ext uri="{BB962C8B-B14F-4D97-AF65-F5344CB8AC3E}">
        <p14:creationId xmlns:p14="http://schemas.microsoft.com/office/powerpoint/2010/main" val="40043265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07120" y="136064"/>
            <a:ext cx="5136880" cy="6858000"/>
          </a:xfrm>
          <a:prstGeom prst="rect">
            <a:avLst/>
          </a:prstGeom>
        </p:spPr>
      </p:pic>
      <p:sp>
        <p:nvSpPr>
          <p:cNvPr id="2" name="Title 1"/>
          <p:cNvSpPr>
            <a:spLocks noGrp="1"/>
          </p:cNvSpPr>
          <p:nvPr>
            <p:ph type="title"/>
          </p:nvPr>
        </p:nvSpPr>
        <p:spPr>
          <a:xfrm>
            <a:off x="178372" y="136064"/>
            <a:ext cx="3867848" cy="1006936"/>
          </a:xfrm>
        </p:spPr>
        <p:txBody>
          <a:bodyPr>
            <a:normAutofit fontScale="90000"/>
          </a:bodyPr>
          <a:lstStyle/>
          <a:p>
            <a:r>
              <a:rPr lang="en-US" dirty="0" smtClean="0"/>
              <a:t>Our place in the world</a:t>
            </a:r>
            <a:endParaRPr lang="en-US" dirty="0"/>
          </a:p>
        </p:txBody>
      </p:sp>
      <p:sp>
        <p:nvSpPr>
          <p:cNvPr id="3" name="Content Placeholder 2"/>
          <p:cNvSpPr>
            <a:spLocks noGrp="1"/>
          </p:cNvSpPr>
          <p:nvPr>
            <p:ph idx="1"/>
          </p:nvPr>
        </p:nvSpPr>
        <p:spPr>
          <a:xfrm>
            <a:off x="0" y="1375758"/>
            <a:ext cx="4007120" cy="5366966"/>
          </a:xfrm>
        </p:spPr>
        <p:txBody>
          <a:bodyPr>
            <a:normAutofit fontScale="77500" lnSpcReduction="20000"/>
          </a:bodyPr>
          <a:lstStyle/>
          <a:p>
            <a:pPr marL="0" indent="0">
              <a:buNone/>
            </a:pPr>
            <a:r>
              <a:rPr lang="en-US" dirty="0"/>
              <a:t> “Wherever we are, each of us, with our awareness centered inner bodies, is the center of our </a:t>
            </a:r>
            <a:r>
              <a:rPr lang="en-US" dirty="0" smtClean="0"/>
              <a:t>world. </a:t>
            </a:r>
            <a:r>
              <a:rPr lang="en-US" dirty="0"/>
              <a:t>Where we are at any given time is </a:t>
            </a:r>
            <a:r>
              <a:rPr lang="en-US" i="1" dirty="0"/>
              <a:t>the </a:t>
            </a:r>
            <a:r>
              <a:rPr lang="en-US" dirty="0"/>
              <a:t>place, our place in the world. The world of our present consciousness is here and now. Each of us is centered upon ourselves, and from this state of centered presence comes the idea that the surface of the earth is centered at a particular place” (Pennick, 2015: 37).</a:t>
            </a:r>
          </a:p>
        </p:txBody>
      </p:sp>
      <p:sp>
        <p:nvSpPr>
          <p:cNvPr id="4" name="Slide Number Placeholder 3"/>
          <p:cNvSpPr>
            <a:spLocks noGrp="1"/>
          </p:cNvSpPr>
          <p:nvPr>
            <p:ph type="sldNum" sz="quarter" idx="12"/>
          </p:nvPr>
        </p:nvSpPr>
        <p:spPr/>
        <p:txBody>
          <a:bodyPr/>
          <a:lstStyle/>
          <a:p>
            <a:fld id="{D739C4FB-7D33-419B-8833-D1372BFD11C8}" type="slidenum">
              <a:rPr lang="en-US" smtClean="0"/>
              <a:t>39</a:t>
            </a:fld>
            <a:endParaRPr lang="en-US" dirty="0"/>
          </a:p>
        </p:txBody>
      </p:sp>
    </p:spTree>
    <p:extLst>
      <p:ext uri="{BB962C8B-B14F-4D97-AF65-F5344CB8AC3E}">
        <p14:creationId xmlns:p14="http://schemas.microsoft.com/office/powerpoint/2010/main" val="32133940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5201"/>
          </a:xfrm>
        </p:spPr>
        <p:txBody>
          <a:bodyPr>
            <a:normAutofit fontScale="90000"/>
          </a:bodyPr>
          <a:lstStyle/>
          <a:p>
            <a:r>
              <a:rPr lang="en-US" dirty="0"/>
              <a:t>Extra Credit: read your 388 text# 17. </a:t>
            </a:r>
          </a:p>
        </p:txBody>
      </p:sp>
      <p:sp>
        <p:nvSpPr>
          <p:cNvPr id="3" name="Content Placeholder 2"/>
          <p:cNvSpPr>
            <a:spLocks noGrp="1"/>
          </p:cNvSpPr>
          <p:nvPr>
            <p:ph idx="1"/>
          </p:nvPr>
        </p:nvSpPr>
        <p:spPr>
          <a:xfrm>
            <a:off x="211684" y="1028039"/>
            <a:ext cx="9057058" cy="5693435"/>
          </a:xfrm>
        </p:spPr>
        <p:txBody>
          <a:bodyPr>
            <a:normAutofit lnSpcReduction="10000"/>
          </a:bodyPr>
          <a:lstStyle/>
          <a:p>
            <a:pPr marL="0" indent="0">
              <a:buNone/>
            </a:pPr>
            <a:r>
              <a:rPr lang="en-US" dirty="0" smtClean="0"/>
              <a:t>Foucault</a:t>
            </a:r>
            <a:r>
              <a:rPr lang="en-US" dirty="0"/>
              <a:t>, Michel (1979). Discipline and Punish.... </a:t>
            </a:r>
            <a:r>
              <a:rPr lang="en-US" dirty="0">
                <a:hlinkClick r:id="rId2"/>
              </a:rPr>
              <a:t>Available online downloadable and searchable </a:t>
            </a:r>
            <a:r>
              <a:rPr lang="en-US" dirty="0" smtClean="0">
                <a:hlinkClick r:id="rId2"/>
              </a:rPr>
              <a:t>PDF</a:t>
            </a:r>
            <a:endParaRPr lang="en-US" dirty="0" smtClean="0"/>
          </a:p>
          <a:p>
            <a:pPr marL="0" indent="0">
              <a:buNone/>
            </a:pPr>
            <a:r>
              <a:rPr lang="en-US" dirty="0" smtClean="0"/>
              <a:t>You will learn why Power</a:t>
            </a:r>
            <a:r>
              <a:rPr lang="en-US" dirty="0" smtClean="0">
                <a:sym typeface="Wingdings"/>
              </a:rPr>
              <a:t>Knowledge</a:t>
            </a:r>
          </a:p>
          <a:p>
            <a:pPr marL="0" indent="0">
              <a:buNone/>
            </a:pPr>
            <a:r>
              <a:rPr lang="en-US" dirty="0" smtClean="0">
                <a:sym typeface="Wingdings"/>
              </a:rPr>
              <a:t>The STATE of NEW MEXICO is a Political Economy and a Business Economy whose leaders decide what is RECYCLING KNOWLEDGE, decide the Recyclable Materials legally recyclable by cities, counties, and STATE universities.</a:t>
            </a:r>
          </a:p>
          <a:p>
            <a:pPr marL="0" indent="0">
              <a:buNone/>
            </a:pPr>
            <a:r>
              <a:rPr lang="en-US" dirty="0" smtClean="0">
                <a:sym typeface="Wingdings"/>
              </a:rPr>
              <a:t>Therefore, </a:t>
            </a:r>
            <a:r>
              <a:rPr lang="en-US" dirty="0"/>
              <a:t>Power</a:t>
            </a:r>
            <a:r>
              <a:rPr lang="en-US" dirty="0">
                <a:sym typeface="Wingdings"/>
              </a:rPr>
              <a:t></a:t>
            </a:r>
            <a:r>
              <a:rPr lang="en-US" dirty="0" smtClean="0">
                <a:sym typeface="Wingdings"/>
              </a:rPr>
              <a:t>Knowledge exists in the reality of recycling, in the “micro-powers” (p. 27), and in the changes in “power relations” in NMSU and STATE of NM history</a:t>
            </a:r>
            <a:endParaRPr lang="en-US" dirty="0">
              <a:sym typeface="Wingdings"/>
            </a:endParaRPr>
          </a:p>
          <a:p>
            <a:pPr marL="0" indent="0">
              <a:buNone/>
            </a:pP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4</a:t>
            </a:fld>
            <a:endParaRPr lang="en-US"/>
          </a:p>
        </p:txBody>
      </p:sp>
    </p:spTree>
    <p:extLst>
      <p:ext uri="{BB962C8B-B14F-4D97-AF65-F5344CB8AC3E}">
        <p14:creationId xmlns:p14="http://schemas.microsoft.com/office/powerpoint/2010/main" val="539447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602530"/>
          </a:xfrm>
        </p:spPr>
        <p:txBody>
          <a:bodyPr>
            <a:normAutofit fontScale="90000"/>
          </a:bodyPr>
          <a:lstStyle/>
          <a:p>
            <a:pPr marL="0" indent="0"/>
            <a:r>
              <a:rPr lang="en-US" sz="3600" b="1" dirty="0" smtClean="0"/>
              <a:t>TRUE STORYTELLING Principle 7</a:t>
            </a:r>
            <a:br>
              <a:rPr lang="en-US" sz="3600" b="1" dirty="0" smtClean="0"/>
            </a:br>
            <a:r>
              <a:rPr lang="en-US" sz="3600" b="1" dirty="0" smtClean="0"/>
              <a:t>You </a:t>
            </a:r>
            <a:r>
              <a:rPr lang="en-US" sz="3600" b="1" dirty="0"/>
              <a:t>must reflect on the stories and how they create value.</a:t>
            </a:r>
          </a:p>
        </p:txBody>
      </p:sp>
      <p:sp>
        <p:nvSpPr>
          <p:cNvPr id="3" name="Content Placeholder 2"/>
          <p:cNvSpPr>
            <a:spLocks noGrp="1"/>
          </p:cNvSpPr>
          <p:nvPr>
            <p:ph idx="1"/>
          </p:nvPr>
        </p:nvSpPr>
        <p:spPr>
          <a:xfrm>
            <a:off x="0" y="1768832"/>
            <a:ext cx="4046220" cy="4839336"/>
          </a:xfrm>
        </p:spPr>
        <p:txBody>
          <a:bodyPr>
            <a:normAutofit fontScale="92500" lnSpcReduction="20000"/>
          </a:bodyPr>
          <a:lstStyle/>
          <a:p>
            <a:pPr marL="514350" indent="-514350">
              <a:buFont typeface="+mj-lt"/>
              <a:buAutoNum type="arabicPeriod"/>
            </a:pPr>
            <a:r>
              <a:rPr lang="en-US" sz="2800" dirty="0" smtClean="0"/>
              <a:t>Can you pull yourself up and look at the WHOLE SITUATION?</a:t>
            </a:r>
          </a:p>
          <a:p>
            <a:pPr>
              <a:buFont typeface="+mj-lt"/>
              <a:buAutoNum type="arabicPeriod"/>
            </a:pPr>
            <a:r>
              <a:rPr lang="en-US" sz="2800" dirty="0" smtClean="0"/>
              <a:t>Lemmings are not REFLECTING on long</a:t>
            </a:r>
            <a:r>
              <a:rPr lang="en-US" sz="2800" dirty="0"/>
              <a:t>-term value?</a:t>
            </a:r>
          </a:p>
          <a:p>
            <a:pPr>
              <a:buFont typeface="+mj-lt"/>
              <a:buAutoNum type="arabicPeriod"/>
            </a:pPr>
            <a:r>
              <a:rPr lang="en-US" sz="2800" dirty="0"/>
              <a:t>How a FAKE Corporate Social responsibility story loses value</a:t>
            </a:r>
            <a:r>
              <a:rPr lang="en-US" sz="2800" dirty="0" smtClean="0"/>
              <a:t>?</a:t>
            </a:r>
          </a:p>
          <a:p>
            <a:pPr>
              <a:buFont typeface="+mj-lt"/>
              <a:buAutoNum type="arabicPeriod"/>
            </a:pPr>
            <a:r>
              <a:rPr lang="en-US" sz="2800" b="1" dirty="0" smtClean="0">
                <a:solidFill>
                  <a:srgbClr val="000090"/>
                </a:solidFill>
              </a:rPr>
              <a:t>TRUE STORYTELLING: Whanganui </a:t>
            </a:r>
            <a:r>
              <a:rPr lang="en-US" sz="2800" b="1" dirty="0">
                <a:solidFill>
                  <a:srgbClr val="000090"/>
                </a:solidFill>
              </a:rPr>
              <a:t>River  and Mount Taranaki declared legal </a:t>
            </a:r>
            <a:r>
              <a:rPr lang="en-US" sz="2800" b="1" dirty="0" smtClean="0">
                <a:solidFill>
                  <a:srgbClr val="000090"/>
                </a:solidFill>
              </a:rPr>
              <a:t>persons</a:t>
            </a:r>
            <a:endParaRPr lang="en-US" sz="2800" dirty="0"/>
          </a:p>
        </p:txBody>
      </p:sp>
      <p:sp>
        <p:nvSpPr>
          <p:cNvPr id="4" name="Slide Number Placeholder 3"/>
          <p:cNvSpPr>
            <a:spLocks noGrp="1"/>
          </p:cNvSpPr>
          <p:nvPr>
            <p:ph type="sldNum" sz="quarter" idx="12"/>
          </p:nvPr>
        </p:nvSpPr>
        <p:spPr/>
        <p:txBody>
          <a:bodyPr/>
          <a:lstStyle/>
          <a:p>
            <a:fld id="{D739C4FB-7D33-419B-8833-D1372BFD11C8}" type="slidenum">
              <a:rPr lang="en-US" smtClean="0"/>
              <a:t>40</a:t>
            </a:fld>
            <a:endParaRPr lang="en-US" dirty="0"/>
          </a:p>
        </p:txBody>
      </p:sp>
      <p:pic>
        <p:nvPicPr>
          <p:cNvPr id="7" name="Picture 6"/>
          <p:cNvPicPr>
            <a:picLocks noChangeAspect="1"/>
          </p:cNvPicPr>
          <p:nvPr/>
        </p:nvPicPr>
        <p:blipFill>
          <a:blip r:embed="rId2"/>
          <a:stretch>
            <a:fillRect/>
          </a:stretch>
        </p:blipFill>
        <p:spPr>
          <a:xfrm>
            <a:off x="4345862" y="2343323"/>
            <a:ext cx="4824485" cy="4264845"/>
          </a:xfrm>
          <a:prstGeom prst="rect">
            <a:avLst/>
          </a:prstGeom>
        </p:spPr>
      </p:pic>
    </p:spTree>
    <p:extLst>
      <p:ext uri="{BB962C8B-B14F-4D97-AF65-F5344CB8AC3E}">
        <p14:creationId xmlns:p14="http://schemas.microsoft.com/office/powerpoint/2010/main" val="27049406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83" y="274638"/>
            <a:ext cx="8845373" cy="1116238"/>
          </a:xfrm>
        </p:spPr>
        <p:txBody>
          <a:bodyPr>
            <a:normAutofit fontScale="90000"/>
          </a:bodyPr>
          <a:lstStyle/>
          <a:p>
            <a:r>
              <a:rPr lang="en-US" b="1" dirty="0" err="1"/>
              <a:t>Sorø</a:t>
            </a:r>
            <a:r>
              <a:rPr lang="en-US" b="1" dirty="0"/>
              <a:t> </a:t>
            </a:r>
            <a:r>
              <a:rPr lang="en-US" b="1" dirty="0" smtClean="0"/>
              <a:t>Municipality to implement UN GOALS</a:t>
            </a:r>
            <a:r>
              <a:rPr lang="en-US" dirty="0"/>
              <a:t> </a:t>
            </a:r>
          </a:p>
        </p:txBody>
      </p:sp>
      <p:sp>
        <p:nvSpPr>
          <p:cNvPr id="4" name="Slide Number Placeholder 3"/>
          <p:cNvSpPr>
            <a:spLocks noGrp="1"/>
          </p:cNvSpPr>
          <p:nvPr>
            <p:ph type="sldNum" sz="quarter" idx="12"/>
          </p:nvPr>
        </p:nvSpPr>
        <p:spPr/>
        <p:txBody>
          <a:bodyPr/>
          <a:lstStyle/>
          <a:p>
            <a:fld id="{D739C4FB-7D33-419B-8833-D1372BFD11C8}" type="slidenum">
              <a:rPr lang="en-US" smtClean="0"/>
              <a:t>41</a:t>
            </a:fld>
            <a:endParaRPr lang="en-US" dirty="0"/>
          </a:p>
        </p:txBody>
      </p:sp>
      <p:pic>
        <p:nvPicPr>
          <p:cNvPr id="7" name="Picture 6"/>
          <p:cNvPicPr>
            <a:picLocks noChangeAspect="1"/>
          </p:cNvPicPr>
          <p:nvPr/>
        </p:nvPicPr>
        <p:blipFill>
          <a:blip r:embed="rId2"/>
          <a:stretch>
            <a:fillRect/>
          </a:stretch>
        </p:blipFill>
        <p:spPr>
          <a:xfrm>
            <a:off x="943417" y="1993153"/>
            <a:ext cx="6985000" cy="4165600"/>
          </a:xfrm>
          <a:prstGeom prst="rect">
            <a:avLst/>
          </a:prstGeom>
        </p:spPr>
      </p:pic>
      <p:sp>
        <p:nvSpPr>
          <p:cNvPr id="8" name="TextBox 7"/>
          <p:cNvSpPr txBox="1"/>
          <p:nvPr/>
        </p:nvSpPr>
        <p:spPr>
          <a:xfrm>
            <a:off x="943417" y="6293045"/>
            <a:ext cx="7402987" cy="461665"/>
          </a:xfrm>
          <a:prstGeom prst="rect">
            <a:avLst/>
          </a:prstGeom>
          <a:noFill/>
        </p:spPr>
        <p:txBody>
          <a:bodyPr wrap="square" rtlCol="0">
            <a:spAutoFit/>
          </a:bodyPr>
          <a:lstStyle/>
          <a:p>
            <a:pPr algn="ctr"/>
            <a:r>
              <a:rPr lang="en-US" sz="2400" dirty="0" smtClean="0">
                <a:hlinkClick r:id="rId3" invalidUrl="https://unstats.un.org/sdgs/indicators/Global Indicator Framework after refinement_Eng.pdf"/>
              </a:rPr>
              <a:t>See Global Indicator Framework</a:t>
            </a:r>
            <a:endParaRPr lang="en-US" sz="2400" dirty="0"/>
          </a:p>
        </p:txBody>
      </p:sp>
    </p:spTree>
    <p:extLst>
      <p:ext uri="{BB962C8B-B14F-4D97-AF65-F5344CB8AC3E}">
        <p14:creationId xmlns:p14="http://schemas.microsoft.com/office/powerpoint/2010/main" val="182164514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23" y="274638"/>
            <a:ext cx="8977677" cy="1143000"/>
          </a:xfrm>
        </p:spPr>
        <p:txBody>
          <a:bodyPr>
            <a:normAutofit fontScale="90000"/>
          </a:bodyPr>
          <a:lstStyle/>
          <a:p>
            <a:r>
              <a:rPr lang="en-US" dirty="0" err="1"/>
              <a:t>Til</a:t>
            </a:r>
            <a:r>
              <a:rPr lang="en-US" dirty="0"/>
              <a:t> </a:t>
            </a:r>
            <a:r>
              <a:rPr lang="en-US" dirty="0" smtClean="0"/>
              <a:t>Søren to implement UN Goals needed a Punctum </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42</a:t>
            </a:fld>
            <a:endParaRPr lang="en-US" dirty="0"/>
          </a:p>
        </p:txBody>
      </p:sp>
      <p:pic>
        <p:nvPicPr>
          <p:cNvPr id="6" name="Picture 5" descr="Til Søren - vandtårn i N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504" y="1893817"/>
            <a:ext cx="6618910" cy="4964183"/>
          </a:xfrm>
          <a:prstGeom prst="rect">
            <a:avLst/>
          </a:prstGeom>
        </p:spPr>
      </p:pic>
      <p:sp>
        <p:nvSpPr>
          <p:cNvPr id="3" name="Rektangel 2"/>
          <p:cNvSpPr/>
          <p:nvPr/>
        </p:nvSpPr>
        <p:spPr>
          <a:xfrm>
            <a:off x="0" y="5789421"/>
            <a:ext cx="1194505" cy="1077218"/>
          </a:xfrm>
          <a:prstGeom prst="rect">
            <a:avLst/>
          </a:prstGeom>
        </p:spPr>
        <p:txBody>
          <a:bodyPr wrap="square">
            <a:spAutoFit/>
          </a:bodyPr>
          <a:lstStyle/>
          <a:p>
            <a:r>
              <a:rPr lang="en-US" b="1" dirty="0" smtClean="0"/>
              <a:t>Take </a:t>
            </a:r>
            <a:r>
              <a:rPr lang="en-US" b="1" dirty="0" err="1" smtClean="0"/>
              <a:t>Sorø</a:t>
            </a:r>
            <a:endParaRPr lang="en-US" b="1" dirty="0" smtClean="0"/>
          </a:p>
          <a:p>
            <a:r>
              <a:rPr lang="en-US" sz="1400" b="1" dirty="0" smtClean="0"/>
              <a:t>Municipality to the UN </a:t>
            </a:r>
            <a:endParaRPr lang="da-DK" dirty="0"/>
          </a:p>
        </p:txBody>
      </p:sp>
    </p:spTree>
    <p:extLst>
      <p:ext uri="{BB962C8B-B14F-4D97-AF65-F5344CB8AC3E}">
        <p14:creationId xmlns:p14="http://schemas.microsoft.com/office/powerpoint/2010/main" val="399347051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p:spPr>
      </p:pic>
      <p:graphicFrame>
        <p:nvGraphicFramePr>
          <p:cNvPr id="9" name="Content Placeholder 8"/>
          <p:cNvGraphicFramePr>
            <a:graphicFrameLocks noGrp="1"/>
          </p:cNvGraphicFramePr>
          <p:nvPr>
            <p:ph sz="half" idx="2"/>
            <p:extLst>
              <p:ext uri="{D42A27DB-BD31-4B8C-83A1-F6EECF244321}">
                <p14:modId xmlns:p14="http://schemas.microsoft.com/office/powerpoint/2010/main" val="185933219"/>
              </p:ext>
            </p:extLst>
          </p:nvPr>
        </p:nvGraphicFramePr>
        <p:xfrm>
          <a:off x="1497262" y="1363578"/>
          <a:ext cx="6162843" cy="41976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F02B70FB-18ED-4CA5-8368-F946A6F2C1F7}" type="slidenum">
              <a:rPr lang="en-US" smtClean="0"/>
              <a:t>43</a:t>
            </a:fld>
            <a:endParaRPr lang="en-US"/>
          </a:p>
        </p:txBody>
      </p:sp>
    </p:spTree>
    <p:extLst>
      <p:ext uri="{BB962C8B-B14F-4D97-AF65-F5344CB8AC3E}">
        <p14:creationId xmlns:p14="http://schemas.microsoft.com/office/powerpoint/2010/main" val="16560385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graphicEl>
                                              <a:dgm id="{E6AF0A74-5C53-4808-8A77-31B80B0E5BF6}"/>
                                            </p:graphicEl>
                                          </p:spTgt>
                                        </p:tgtEl>
                                        <p:attrNameLst>
                                          <p:attrName>style.visibility</p:attrName>
                                        </p:attrNameLst>
                                      </p:cBhvr>
                                      <p:to>
                                        <p:strVal val="visible"/>
                                      </p:to>
                                    </p:set>
                                    <p:animEffect transition="in" filter="circle(out)">
                                      <p:cBhvr>
                                        <p:cTn id="7" dur="500"/>
                                        <p:tgtEl>
                                          <p:spTgt spid="9">
                                            <p:graphicEl>
                                              <a:dgm id="{E6AF0A74-5C53-4808-8A77-31B80B0E5BF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9">
                                            <p:graphicEl>
                                              <a:dgm id="{21E2B31A-E4B2-4ECF-88AA-8FCC85E6F254}"/>
                                            </p:graphicEl>
                                          </p:spTgt>
                                        </p:tgtEl>
                                        <p:attrNameLst>
                                          <p:attrName>style.visibility</p:attrName>
                                        </p:attrNameLst>
                                      </p:cBhvr>
                                      <p:to>
                                        <p:strVal val="visible"/>
                                      </p:to>
                                    </p:set>
                                    <p:animEffect transition="in" filter="circle(out)">
                                      <p:cBhvr>
                                        <p:cTn id="12" dur="500"/>
                                        <p:tgtEl>
                                          <p:spTgt spid="9">
                                            <p:graphicEl>
                                              <a:dgm id="{21E2B31A-E4B2-4ECF-88AA-8FCC85E6F254}"/>
                                            </p:graphic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9">
                                            <p:graphicEl>
                                              <a:dgm id="{C09C0B9D-C626-4352-937F-E565C32A1F1A}"/>
                                            </p:graphicEl>
                                          </p:spTgt>
                                        </p:tgtEl>
                                        <p:attrNameLst>
                                          <p:attrName>style.visibility</p:attrName>
                                        </p:attrNameLst>
                                      </p:cBhvr>
                                      <p:to>
                                        <p:strVal val="visible"/>
                                      </p:to>
                                    </p:set>
                                    <p:animEffect transition="in" filter="wipe(up)">
                                      <p:cBhvr>
                                        <p:cTn id="16" dur="500"/>
                                        <p:tgtEl>
                                          <p:spTgt spid="9">
                                            <p:graphicEl>
                                              <a:dgm id="{C09C0B9D-C626-4352-937F-E565C32A1F1A}"/>
                                            </p:graphicEl>
                                          </p:spTgt>
                                        </p:tgtEl>
                                      </p:cBhvr>
                                    </p:animEffect>
                                  </p:childTnLst>
                                </p:cTn>
                              </p:par>
                            </p:childTnLst>
                          </p:cTn>
                        </p:par>
                        <p:par>
                          <p:cTn id="17" fill="hold">
                            <p:stCondLst>
                              <p:cond delay="1000"/>
                            </p:stCondLst>
                            <p:childTnLst>
                              <p:par>
                                <p:cTn id="18" presetID="6" presetClass="entr" presetSubtype="32" fill="hold" grpId="0" nodeType="afterEffect">
                                  <p:stCondLst>
                                    <p:cond delay="0"/>
                                  </p:stCondLst>
                                  <p:childTnLst>
                                    <p:set>
                                      <p:cBhvr>
                                        <p:cTn id="19" dur="1" fill="hold">
                                          <p:stCondLst>
                                            <p:cond delay="0"/>
                                          </p:stCondLst>
                                        </p:cTn>
                                        <p:tgtEl>
                                          <p:spTgt spid="9">
                                            <p:graphicEl>
                                              <a:dgm id="{18949E23-5716-41EE-8482-AD899487C22A}"/>
                                            </p:graphicEl>
                                          </p:spTgt>
                                        </p:tgtEl>
                                        <p:attrNameLst>
                                          <p:attrName>style.visibility</p:attrName>
                                        </p:attrNameLst>
                                      </p:cBhvr>
                                      <p:to>
                                        <p:strVal val="visible"/>
                                      </p:to>
                                    </p:set>
                                    <p:animEffect transition="in" filter="circle(out)">
                                      <p:cBhvr>
                                        <p:cTn id="20" dur="500"/>
                                        <p:tgtEl>
                                          <p:spTgt spid="9">
                                            <p:graphicEl>
                                              <a:dgm id="{18949E23-5716-41EE-8482-AD899487C22A}"/>
                                            </p:graphicEl>
                                          </p:spTgt>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9">
                                            <p:graphicEl>
                                              <a:dgm id="{47906407-956C-4DBE-95F5-60B3E34737A1}"/>
                                            </p:graphicEl>
                                          </p:spTgt>
                                        </p:tgtEl>
                                        <p:attrNameLst>
                                          <p:attrName>style.visibility</p:attrName>
                                        </p:attrNameLst>
                                      </p:cBhvr>
                                      <p:to>
                                        <p:strVal val="visible"/>
                                      </p:to>
                                    </p:set>
                                    <p:animEffect transition="in" filter="wipe(up)">
                                      <p:cBhvr>
                                        <p:cTn id="24" dur="500"/>
                                        <p:tgtEl>
                                          <p:spTgt spid="9">
                                            <p:graphicEl>
                                              <a:dgm id="{47906407-956C-4DBE-95F5-60B3E34737A1}"/>
                                            </p:graphicEl>
                                          </p:spTgt>
                                        </p:tgtEl>
                                      </p:cBhvr>
                                    </p:animEffect>
                                  </p:childTnLst>
                                </p:cTn>
                              </p:par>
                            </p:childTnLst>
                          </p:cTn>
                        </p:par>
                        <p:par>
                          <p:cTn id="25" fill="hold">
                            <p:stCondLst>
                              <p:cond delay="2000"/>
                            </p:stCondLst>
                            <p:childTnLst>
                              <p:par>
                                <p:cTn id="26" presetID="6" presetClass="entr" presetSubtype="32" fill="hold" grpId="0" nodeType="afterEffect">
                                  <p:stCondLst>
                                    <p:cond delay="0"/>
                                  </p:stCondLst>
                                  <p:childTnLst>
                                    <p:set>
                                      <p:cBhvr>
                                        <p:cTn id="27" dur="1" fill="hold">
                                          <p:stCondLst>
                                            <p:cond delay="0"/>
                                          </p:stCondLst>
                                        </p:cTn>
                                        <p:tgtEl>
                                          <p:spTgt spid="9">
                                            <p:graphicEl>
                                              <a:dgm id="{585FE9A8-D8F9-48B3-BD89-BCB8D40C3B62}"/>
                                            </p:graphicEl>
                                          </p:spTgt>
                                        </p:tgtEl>
                                        <p:attrNameLst>
                                          <p:attrName>style.visibility</p:attrName>
                                        </p:attrNameLst>
                                      </p:cBhvr>
                                      <p:to>
                                        <p:strVal val="visible"/>
                                      </p:to>
                                    </p:set>
                                    <p:animEffect transition="in" filter="circle(out)">
                                      <p:cBhvr>
                                        <p:cTn id="28" dur="500"/>
                                        <p:tgtEl>
                                          <p:spTgt spid="9">
                                            <p:graphicEl>
                                              <a:dgm id="{585FE9A8-D8F9-48B3-BD89-BCB8D40C3B62}"/>
                                            </p:graphicEl>
                                          </p:spTgt>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9">
                                            <p:graphicEl>
                                              <a:dgm id="{607E6A0A-3655-4CA6-91D8-44B285A4941A}"/>
                                            </p:graphicEl>
                                          </p:spTgt>
                                        </p:tgtEl>
                                        <p:attrNameLst>
                                          <p:attrName>style.visibility</p:attrName>
                                        </p:attrNameLst>
                                      </p:cBhvr>
                                      <p:to>
                                        <p:strVal val="visible"/>
                                      </p:to>
                                    </p:set>
                                    <p:animEffect transition="in" filter="wipe(down)">
                                      <p:cBhvr>
                                        <p:cTn id="32" dur="500"/>
                                        <p:tgtEl>
                                          <p:spTgt spid="9">
                                            <p:graphicEl>
                                              <a:dgm id="{607E6A0A-3655-4CA6-91D8-44B285A4941A}"/>
                                            </p:graphicEl>
                                          </p:spTgt>
                                        </p:tgtEl>
                                      </p:cBhvr>
                                    </p:animEffect>
                                  </p:childTnLst>
                                </p:cTn>
                              </p:par>
                            </p:childTnLst>
                          </p:cTn>
                        </p:par>
                        <p:par>
                          <p:cTn id="33" fill="hold">
                            <p:stCondLst>
                              <p:cond delay="3000"/>
                            </p:stCondLst>
                            <p:childTnLst>
                              <p:par>
                                <p:cTn id="34" presetID="6" presetClass="entr" presetSubtype="32" fill="hold" grpId="0" nodeType="afterEffect">
                                  <p:stCondLst>
                                    <p:cond delay="0"/>
                                  </p:stCondLst>
                                  <p:childTnLst>
                                    <p:set>
                                      <p:cBhvr>
                                        <p:cTn id="35" dur="1" fill="hold">
                                          <p:stCondLst>
                                            <p:cond delay="0"/>
                                          </p:stCondLst>
                                        </p:cTn>
                                        <p:tgtEl>
                                          <p:spTgt spid="9">
                                            <p:graphicEl>
                                              <a:dgm id="{819BC320-0E3F-4F15-A919-57F70CA02FCD}"/>
                                            </p:graphicEl>
                                          </p:spTgt>
                                        </p:tgtEl>
                                        <p:attrNameLst>
                                          <p:attrName>style.visibility</p:attrName>
                                        </p:attrNameLst>
                                      </p:cBhvr>
                                      <p:to>
                                        <p:strVal val="visible"/>
                                      </p:to>
                                    </p:set>
                                    <p:animEffect transition="in" filter="circle(out)">
                                      <p:cBhvr>
                                        <p:cTn id="36" dur="500"/>
                                        <p:tgtEl>
                                          <p:spTgt spid="9">
                                            <p:graphicEl>
                                              <a:dgm id="{819BC320-0E3F-4F15-A919-57F70CA02FCD}"/>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graphicEl>
                                              <a:dgm id="{0DD71EEF-493C-4E91-89BE-3AD922D5DFEC}"/>
                                            </p:graphicEl>
                                          </p:spTgt>
                                        </p:tgtEl>
                                        <p:attrNameLst>
                                          <p:attrName>style.visibility</p:attrName>
                                        </p:attrNameLst>
                                      </p:cBhvr>
                                      <p:to>
                                        <p:strVal val="visible"/>
                                      </p:to>
                                    </p:set>
                                    <p:animEffect transition="in" filter="wipe(down)">
                                      <p:cBhvr>
                                        <p:cTn id="39" dur="500"/>
                                        <p:tgtEl>
                                          <p:spTgt spid="9">
                                            <p:graphicEl>
                                              <a:dgm id="{0DD71EEF-493C-4E91-89BE-3AD922D5DF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AtOnc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739C4FB-7D33-419B-8833-D1372BFD11C8}" type="slidenum">
              <a:rPr lang="en-US" smtClean="0"/>
              <a:t>44</a:t>
            </a:fld>
            <a:endParaRPr lang="en-US" dirty="0"/>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210838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70" y="125201"/>
            <a:ext cx="9040330" cy="289454"/>
          </a:xfrm>
        </p:spPr>
        <p:txBody>
          <a:bodyPr>
            <a:normAutofit fontScale="90000"/>
          </a:bodyPr>
          <a:lstStyle/>
          <a:p>
            <a:r>
              <a:rPr lang="en-US" b="1" dirty="0" smtClean="0">
                <a:solidFill>
                  <a:srgbClr val="FF0000"/>
                </a:solidFill>
              </a:rPr>
              <a:t>Fourfold Faces &amp; Worlds of Storytelling</a:t>
            </a:r>
            <a:endParaRPr lang="en-US" b="1" dirty="0">
              <a:solidFill>
                <a:srgbClr val="FF0000"/>
              </a:solidFill>
            </a:endParaRPr>
          </a:p>
        </p:txBody>
      </p:sp>
      <p:pic>
        <p:nvPicPr>
          <p:cNvPr id="7" name="Picture 6"/>
          <p:cNvPicPr>
            <a:picLocks noChangeAspect="1"/>
          </p:cNvPicPr>
          <p:nvPr/>
        </p:nvPicPr>
        <p:blipFill>
          <a:blip r:embed="rId2"/>
          <a:stretch>
            <a:fillRect/>
          </a:stretch>
        </p:blipFill>
        <p:spPr>
          <a:xfrm>
            <a:off x="0" y="635240"/>
            <a:ext cx="9144000" cy="6222760"/>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45</a:t>
            </a:fld>
            <a:endParaRPr lang="en-US"/>
          </a:p>
        </p:txBody>
      </p:sp>
    </p:spTree>
    <p:extLst>
      <p:ext uri="{BB962C8B-B14F-4D97-AF65-F5344CB8AC3E}">
        <p14:creationId xmlns:p14="http://schemas.microsoft.com/office/powerpoint/2010/main" val="246713564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100" y="2081098"/>
            <a:ext cx="8667203" cy="1143000"/>
          </a:xfrm>
        </p:spPr>
        <p:txBody>
          <a:bodyPr>
            <a:normAutofit fontScale="90000"/>
          </a:bodyPr>
          <a:lstStyle/>
          <a:p>
            <a:r>
              <a:rPr lang="en-US" dirty="0" smtClean="0"/>
              <a:t>LIVING STORIES: A river and a mountain now have legal rights of a person in New Zealand</a:t>
            </a:r>
            <a:endParaRPr lang="en-US" dirty="0"/>
          </a:p>
        </p:txBody>
      </p:sp>
      <p:sp>
        <p:nvSpPr>
          <p:cNvPr id="3" name="Content Placeholder 2"/>
          <p:cNvSpPr>
            <a:spLocks noGrp="1"/>
          </p:cNvSpPr>
          <p:nvPr>
            <p:ph idx="1"/>
          </p:nvPr>
        </p:nvSpPr>
        <p:spPr>
          <a:xfrm>
            <a:off x="316100" y="3606379"/>
            <a:ext cx="8229600" cy="3135982"/>
          </a:xfrm>
        </p:spPr>
        <p:txBody>
          <a:bodyPr>
            <a:normAutofit/>
          </a:bodyPr>
          <a:lstStyle/>
          <a:p>
            <a:pPr marL="0" indent="0">
              <a:buNone/>
            </a:pPr>
            <a:r>
              <a:rPr lang="en-US" dirty="0" smtClean="0"/>
              <a:t>We are each MORALLY ANSWERABLE for our day by day TRACH in the event-ness of Being</a:t>
            </a:r>
          </a:p>
          <a:p>
            <a:pPr marL="0" indent="0">
              <a:buNone/>
            </a:pPr>
            <a:endParaRPr lang="en-US" dirty="0"/>
          </a:p>
          <a:p>
            <a:pPr marL="0" indent="0" algn="ctr">
              <a:buNone/>
            </a:pPr>
            <a:r>
              <a:rPr lang="en-US" dirty="0" smtClean="0"/>
              <a:t>We live in the WORLD OF LIFE</a:t>
            </a:r>
            <a:endParaRPr lang="en-US" dirty="0"/>
          </a:p>
        </p:txBody>
      </p:sp>
      <p:pic>
        <p:nvPicPr>
          <p:cNvPr id="4" name="Picture 3"/>
          <p:cNvPicPr>
            <a:picLocks noChangeAspect="1"/>
          </p:cNvPicPr>
          <p:nvPr/>
        </p:nvPicPr>
        <p:blipFill>
          <a:blip r:embed="rId2"/>
          <a:stretch>
            <a:fillRect/>
          </a:stretch>
        </p:blipFill>
        <p:spPr>
          <a:xfrm>
            <a:off x="3347025" y="0"/>
            <a:ext cx="1854200" cy="1689100"/>
          </a:xfrm>
          <a:prstGeom prst="rect">
            <a:avLst/>
          </a:prstGeom>
        </p:spPr>
      </p:pic>
      <p:sp>
        <p:nvSpPr>
          <p:cNvPr id="5" name="Slide Number Placeholder 4"/>
          <p:cNvSpPr>
            <a:spLocks noGrp="1"/>
          </p:cNvSpPr>
          <p:nvPr>
            <p:ph type="sldNum" sz="quarter" idx="12"/>
          </p:nvPr>
        </p:nvSpPr>
        <p:spPr/>
        <p:txBody>
          <a:bodyPr/>
          <a:lstStyle/>
          <a:p>
            <a:fld id="{651FC063-5EA9-49AF-AFAF-D68C9E82B23B}" type="slidenum">
              <a:rPr lang="en-US" smtClean="0"/>
              <a:pPr/>
              <a:t>46</a:t>
            </a:fld>
            <a:endParaRPr lang="en-US"/>
          </a:p>
        </p:txBody>
      </p:sp>
    </p:spTree>
    <p:extLst>
      <p:ext uri="{BB962C8B-B14F-4D97-AF65-F5344CB8AC3E}">
        <p14:creationId xmlns:p14="http://schemas.microsoft.com/office/powerpoint/2010/main" val="2817051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010" y="2767743"/>
            <a:ext cx="8229600" cy="1143000"/>
          </a:xfrm>
        </p:spPr>
        <p:txBody>
          <a:bodyPr>
            <a:normAutofit fontScale="90000"/>
          </a:bodyPr>
          <a:lstStyle/>
          <a:p>
            <a:r>
              <a:rPr lang="en-US" dirty="0" smtClean="0"/>
              <a:t>WWOK treats earth as a resource to be plundered </a:t>
            </a:r>
            <a:endParaRPr lang="en-US" dirty="0"/>
          </a:p>
        </p:txBody>
      </p:sp>
      <p:sp>
        <p:nvSpPr>
          <p:cNvPr id="3" name="Content Placeholder 2"/>
          <p:cNvSpPr>
            <a:spLocks noGrp="1"/>
          </p:cNvSpPr>
          <p:nvPr>
            <p:ph idx="1"/>
          </p:nvPr>
        </p:nvSpPr>
        <p:spPr>
          <a:xfrm>
            <a:off x="457200" y="4500134"/>
            <a:ext cx="8229600" cy="1626029"/>
          </a:xfrm>
        </p:spPr>
        <p:txBody>
          <a:bodyPr>
            <a:normAutofit/>
          </a:bodyPr>
          <a:lstStyle/>
          <a:p>
            <a:r>
              <a:rPr lang="en-US" dirty="0" smtClean="0"/>
              <a:t>The counternarrative is Earth resources are being depleted</a:t>
            </a:r>
          </a:p>
          <a:p>
            <a:pPr marL="0" indent="0">
              <a:buNone/>
            </a:pPr>
            <a:endParaRPr lang="en-US" dirty="0"/>
          </a:p>
        </p:txBody>
      </p:sp>
      <p:pic>
        <p:nvPicPr>
          <p:cNvPr id="4" name="Picture 3"/>
          <p:cNvPicPr>
            <a:picLocks noChangeAspect="1"/>
          </p:cNvPicPr>
          <p:nvPr/>
        </p:nvPicPr>
        <p:blipFill>
          <a:blip r:embed="rId2"/>
          <a:stretch>
            <a:fillRect/>
          </a:stretch>
        </p:blipFill>
        <p:spPr>
          <a:xfrm>
            <a:off x="3164058" y="0"/>
            <a:ext cx="2019300" cy="1993900"/>
          </a:xfrm>
          <a:prstGeom prst="rect">
            <a:avLst/>
          </a:prstGeom>
        </p:spPr>
      </p:pic>
      <p:sp>
        <p:nvSpPr>
          <p:cNvPr id="5" name="Slide Number Placeholder 4"/>
          <p:cNvSpPr>
            <a:spLocks noGrp="1"/>
          </p:cNvSpPr>
          <p:nvPr>
            <p:ph type="sldNum" sz="quarter" idx="12"/>
          </p:nvPr>
        </p:nvSpPr>
        <p:spPr/>
        <p:txBody>
          <a:bodyPr/>
          <a:lstStyle/>
          <a:p>
            <a:fld id="{651FC063-5EA9-49AF-AFAF-D68C9E82B23B}" type="slidenum">
              <a:rPr lang="en-US" smtClean="0"/>
              <a:pPr/>
              <a:t>47</a:t>
            </a:fld>
            <a:endParaRPr lang="en-US"/>
          </a:p>
        </p:txBody>
      </p:sp>
    </p:spTree>
    <p:extLst>
      <p:ext uri="{BB962C8B-B14F-4D97-AF65-F5344CB8AC3E}">
        <p14:creationId xmlns:p14="http://schemas.microsoft.com/office/powerpoint/2010/main" val="15462326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3634" y="164878"/>
            <a:ext cx="6920366" cy="1591272"/>
          </a:xfrm>
        </p:spPr>
        <p:txBody>
          <a:bodyPr>
            <a:normAutofit fontScale="90000"/>
          </a:bodyPr>
          <a:lstStyle/>
          <a:p>
            <a:r>
              <a:rPr lang="en-US" dirty="0" smtClean="0"/>
              <a:t>ACTANTS are things</a:t>
            </a:r>
            <a:br>
              <a:rPr lang="en-US" dirty="0" smtClean="0"/>
            </a:br>
            <a:r>
              <a:rPr lang="en-US" dirty="0" smtClean="0"/>
              <a:t> Things are material intra-acting with Social habits &amp; routines</a:t>
            </a:r>
            <a:endParaRPr lang="en-US" dirty="0"/>
          </a:p>
        </p:txBody>
      </p:sp>
      <p:sp>
        <p:nvSpPr>
          <p:cNvPr id="3" name="Content Placeholder 2"/>
          <p:cNvSpPr>
            <a:spLocks noGrp="1"/>
          </p:cNvSpPr>
          <p:nvPr>
            <p:ph idx="1"/>
          </p:nvPr>
        </p:nvSpPr>
        <p:spPr>
          <a:xfrm>
            <a:off x="94066" y="1946649"/>
            <a:ext cx="9049934" cy="1343791"/>
          </a:xfrm>
        </p:spPr>
        <p:txBody>
          <a:bodyPr>
            <a:normAutofit fontScale="85000" lnSpcReduction="10000"/>
          </a:bodyPr>
          <a:lstStyle/>
          <a:p>
            <a:pPr marL="0" indent="0">
              <a:buNone/>
            </a:pPr>
            <a:r>
              <a:rPr lang="en-US" dirty="0" smtClean="0"/>
              <a:t>Consumption and production are human routines, consuming and producing THINGS</a:t>
            </a:r>
          </a:p>
          <a:p>
            <a:pPr marL="0" indent="0">
              <a:buNone/>
            </a:pPr>
            <a:r>
              <a:rPr lang="en-US" dirty="0" smtClean="0"/>
              <a:t>Technology is equipment &amp; tools to make consumable things</a:t>
            </a:r>
            <a:endParaRPr lang="en-US" dirty="0"/>
          </a:p>
        </p:txBody>
      </p:sp>
      <p:pic>
        <p:nvPicPr>
          <p:cNvPr id="4" name="Picture 3"/>
          <p:cNvPicPr>
            <a:picLocks noChangeAspect="1"/>
          </p:cNvPicPr>
          <p:nvPr/>
        </p:nvPicPr>
        <p:blipFill>
          <a:blip r:embed="rId2"/>
          <a:stretch>
            <a:fillRect/>
          </a:stretch>
        </p:blipFill>
        <p:spPr>
          <a:xfrm>
            <a:off x="94066" y="0"/>
            <a:ext cx="2129568" cy="2072012"/>
          </a:xfrm>
          <a:prstGeom prst="rect">
            <a:avLst/>
          </a:prstGeom>
        </p:spPr>
      </p:pic>
      <p:pic>
        <p:nvPicPr>
          <p:cNvPr id="5" name="Picture 4"/>
          <p:cNvPicPr>
            <a:picLocks noChangeAspect="1"/>
          </p:cNvPicPr>
          <p:nvPr/>
        </p:nvPicPr>
        <p:blipFill>
          <a:blip r:embed="rId3"/>
          <a:stretch>
            <a:fillRect/>
          </a:stretch>
        </p:blipFill>
        <p:spPr>
          <a:xfrm>
            <a:off x="94066" y="3559632"/>
            <a:ext cx="4343296" cy="3260876"/>
          </a:xfrm>
          <a:prstGeom prst="rect">
            <a:avLst/>
          </a:prstGeom>
        </p:spPr>
      </p:pic>
      <p:pic>
        <p:nvPicPr>
          <p:cNvPr id="6" name="Picture 5"/>
          <p:cNvPicPr>
            <a:picLocks noChangeAspect="1"/>
          </p:cNvPicPr>
          <p:nvPr/>
        </p:nvPicPr>
        <p:blipFill>
          <a:blip r:embed="rId4"/>
          <a:stretch>
            <a:fillRect/>
          </a:stretch>
        </p:blipFill>
        <p:spPr>
          <a:xfrm>
            <a:off x="4916604" y="3290440"/>
            <a:ext cx="4227396" cy="3173860"/>
          </a:xfrm>
          <a:prstGeom prst="rect">
            <a:avLst/>
          </a:prstGeom>
        </p:spPr>
      </p:pic>
      <p:sp>
        <p:nvSpPr>
          <p:cNvPr id="7" name="Slide Number Placeholder 6"/>
          <p:cNvSpPr>
            <a:spLocks noGrp="1"/>
          </p:cNvSpPr>
          <p:nvPr>
            <p:ph type="sldNum" sz="quarter" idx="12"/>
          </p:nvPr>
        </p:nvSpPr>
        <p:spPr/>
        <p:txBody>
          <a:bodyPr/>
          <a:lstStyle/>
          <a:p>
            <a:fld id="{651FC063-5EA9-49AF-AFAF-D68C9E82B23B}" type="slidenum">
              <a:rPr lang="en-US" smtClean="0"/>
              <a:pPr/>
              <a:t>48</a:t>
            </a:fld>
            <a:endParaRPr lang="en-US"/>
          </a:p>
        </p:txBody>
      </p:sp>
    </p:spTree>
    <p:extLst>
      <p:ext uri="{BB962C8B-B14F-4D97-AF65-F5344CB8AC3E}">
        <p14:creationId xmlns:p14="http://schemas.microsoft.com/office/powerpoint/2010/main" val="1317767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138" y="211918"/>
            <a:ext cx="6572862" cy="1845481"/>
          </a:xfrm>
        </p:spPr>
        <p:txBody>
          <a:bodyPr>
            <a:noAutofit/>
          </a:bodyPr>
          <a:lstStyle/>
          <a:p>
            <a:r>
              <a:rPr lang="en-US" sz="3200" dirty="0" smtClean="0"/>
              <a:t>Antenarrative means Preparing in Advance for the Future</a:t>
            </a:r>
            <a:br>
              <a:rPr lang="en-US" sz="3200" dirty="0" smtClean="0"/>
            </a:br>
            <a:r>
              <a:rPr lang="en-US" sz="3200" dirty="0" smtClean="0"/>
              <a:t>Choosing Which Future to Actualize</a:t>
            </a:r>
            <a:endParaRPr lang="en-US" sz="3200" dirty="0"/>
          </a:p>
        </p:txBody>
      </p:sp>
      <p:sp>
        <p:nvSpPr>
          <p:cNvPr id="3" name="Content Placeholder 2"/>
          <p:cNvSpPr>
            <a:spLocks noGrp="1"/>
          </p:cNvSpPr>
          <p:nvPr>
            <p:ph idx="1"/>
          </p:nvPr>
        </p:nvSpPr>
        <p:spPr>
          <a:xfrm>
            <a:off x="457200" y="5315489"/>
            <a:ext cx="8229600" cy="1328111"/>
          </a:xfrm>
        </p:spPr>
        <p:txBody>
          <a:bodyPr/>
          <a:lstStyle/>
          <a:p>
            <a:pPr marL="0" indent="0">
              <a:buNone/>
            </a:pPr>
            <a:r>
              <a:rPr lang="en-US" dirty="0" smtClean="0"/>
              <a:t>PREHENSION </a:t>
            </a:r>
            <a:r>
              <a:rPr lang="mr-IN" dirty="0" smtClean="0"/>
              <a:t>–</a:t>
            </a:r>
            <a:r>
              <a:rPr lang="en-US" dirty="0" smtClean="0"/>
              <a:t> grasping some THING, taking control of things, to manage the Future </a:t>
            </a:r>
            <a:endParaRPr lang="en-US" dirty="0"/>
          </a:p>
        </p:txBody>
      </p:sp>
      <p:pic>
        <p:nvPicPr>
          <p:cNvPr id="4" name="Picture 3"/>
          <p:cNvPicPr>
            <a:picLocks noChangeAspect="1"/>
          </p:cNvPicPr>
          <p:nvPr/>
        </p:nvPicPr>
        <p:blipFill>
          <a:blip r:embed="rId2"/>
          <a:stretch>
            <a:fillRect/>
          </a:stretch>
        </p:blipFill>
        <p:spPr>
          <a:xfrm>
            <a:off x="180135" y="0"/>
            <a:ext cx="1854200" cy="2057400"/>
          </a:xfrm>
          <a:prstGeom prst="rect">
            <a:avLst/>
          </a:prstGeom>
        </p:spPr>
      </p:pic>
      <p:pic>
        <p:nvPicPr>
          <p:cNvPr id="6" name="Picture 5"/>
          <p:cNvPicPr>
            <a:picLocks noChangeAspect="1"/>
          </p:cNvPicPr>
          <p:nvPr/>
        </p:nvPicPr>
        <p:blipFill>
          <a:blip r:embed="rId3"/>
          <a:stretch>
            <a:fillRect/>
          </a:stretch>
        </p:blipFill>
        <p:spPr>
          <a:xfrm>
            <a:off x="5722349" y="2027708"/>
            <a:ext cx="3231866" cy="3287781"/>
          </a:xfrm>
          <a:prstGeom prst="rect">
            <a:avLst/>
          </a:prstGeom>
        </p:spPr>
      </p:pic>
      <p:pic>
        <p:nvPicPr>
          <p:cNvPr id="7" name="Picture 6"/>
          <p:cNvPicPr>
            <a:picLocks noChangeAspect="1"/>
          </p:cNvPicPr>
          <p:nvPr/>
        </p:nvPicPr>
        <p:blipFill>
          <a:blip r:embed="rId4"/>
          <a:stretch>
            <a:fillRect/>
          </a:stretch>
        </p:blipFill>
        <p:spPr>
          <a:xfrm>
            <a:off x="582621" y="2201499"/>
            <a:ext cx="4747786" cy="2768600"/>
          </a:xfrm>
          <a:prstGeom prst="rect">
            <a:avLst/>
          </a:prstGeom>
        </p:spPr>
      </p:pic>
      <p:sp>
        <p:nvSpPr>
          <p:cNvPr id="8" name="Slide Number Placeholder 7"/>
          <p:cNvSpPr>
            <a:spLocks noGrp="1"/>
          </p:cNvSpPr>
          <p:nvPr>
            <p:ph type="sldNum" sz="quarter" idx="12"/>
          </p:nvPr>
        </p:nvSpPr>
        <p:spPr/>
        <p:txBody>
          <a:bodyPr/>
          <a:lstStyle/>
          <a:p>
            <a:fld id="{651FC063-5EA9-49AF-AFAF-D68C9E82B23B}" type="slidenum">
              <a:rPr lang="en-US" smtClean="0"/>
              <a:pPr/>
              <a:t>49</a:t>
            </a:fld>
            <a:endParaRPr lang="en-US"/>
          </a:p>
        </p:txBody>
      </p:sp>
    </p:spTree>
    <p:extLst>
      <p:ext uri="{BB962C8B-B14F-4D97-AF65-F5344CB8AC3E}">
        <p14:creationId xmlns:p14="http://schemas.microsoft.com/office/powerpoint/2010/main" val="1127130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Witness NM Recycling History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In </a:t>
            </a:r>
            <a:r>
              <a:rPr lang="en-US" dirty="0"/>
              <a:t>early 1980’s, New Mexicans relied on community “dumps” which were often nothing more than open trenches. These “dumps” were regularly set on fire to “reduce” their volume and to make way for more trash. These sites are scattered across the state and can be found in close proximity to every pueblo, village and rural community. Managing solid waste in this way meant groundwater, surface water, or air could easily become polluted. </a:t>
            </a:r>
            <a:r>
              <a:rPr lang="en-US" dirty="0" smtClean="0">
                <a:hlinkClick r:id="rId2"/>
              </a:rPr>
              <a:t>SOURCE</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5</a:t>
            </a:fld>
            <a:endParaRPr lang="en-US"/>
          </a:p>
        </p:txBody>
      </p:sp>
    </p:spTree>
    <p:extLst>
      <p:ext uri="{BB962C8B-B14F-4D97-AF65-F5344CB8AC3E}">
        <p14:creationId xmlns:p14="http://schemas.microsoft.com/office/powerpoint/2010/main" val="279414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1008"/>
          </a:xfrm>
        </p:spPr>
        <p:txBody>
          <a:bodyPr>
            <a:normAutofit fontScale="90000"/>
          </a:bodyPr>
          <a:lstStyle/>
          <a:p>
            <a:r>
              <a:rPr lang="en-US" b="1" dirty="0" smtClean="0">
                <a:solidFill>
                  <a:srgbClr val="FF0000"/>
                </a:solidFill>
              </a:rPr>
              <a:t>THE GAP BETWEEN 2 of the WORLDS</a:t>
            </a:r>
            <a:endParaRPr lang="en-US" b="1" dirty="0">
              <a:solidFill>
                <a:srgbClr val="FF0000"/>
              </a:solidFill>
            </a:endParaRPr>
          </a:p>
        </p:txBody>
      </p:sp>
      <p:pic>
        <p:nvPicPr>
          <p:cNvPr id="5" name="Picture 4"/>
          <p:cNvPicPr>
            <a:picLocks noChangeAspect="1"/>
          </p:cNvPicPr>
          <p:nvPr/>
        </p:nvPicPr>
        <p:blipFill>
          <a:blip r:embed="rId2"/>
          <a:stretch>
            <a:fillRect/>
          </a:stretch>
        </p:blipFill>
        <p:spPr>
          <a:xfrm>
            <a:off x="336928" y="725646"/>
            <a:ext cx="8465420" cy="5995828"/>
          </a:xfrm>
          <a:prstGeom prst="rect">
            <a:avLst/>
          </a:prstGeom>
        </p:spPr>
      </p:pic>
      <p:sp>
        <p:nvSpPr>
          <p:cNvPr id="6" name="TextBox 5"/>
          <p:cNvSpPr txBox="1"/>
          <p:nvPr/>
        </p:nvSpPr>
        <p:spPr>
          <a:xfrm>
            <a:off x="5624086" y="3974839"/>
            <a:ext cx="518349" cy="369332"/>
          </a:xfrm>
          <a:prstGeom prst="rect">
            <a:avLst/>
          </a:prstGeom>
          <a:solidFill>
            <a:srgbClr val="FFFFFF"/>
          </a:solidFill>
          <a:ln>
            <a:solidFill>
              <a:srgbClr val="FFFFFF"/>
            </a:solidFill>
          </a:ln>
        </p:spPr>
        <p:txBody>
          <a:bodyPr wrap="square" rtlCol="0">
            <a:spAutoFit/>
          </a:bodyPr>
          <a:lstStyle/>
          <a:p>
            <a:endParaRPr lang="en-US" dirty="0"/>
          </a:p>
        </p:txBody>
      </p:sp>
      <p:sp>
        <p:nvSpPr>
          <p:cNvPr id="3" name="Slide Number Placeholder 2"/>
          <p:cNvSpPr>
            <a:spLocks noGrp="1"/>
          </p:cNvSpPr>
          <p:nvPr>
            <p:ph type="sldNum" sz="quarter" idx="12"/>
          </p:nvPr>
        </p:nvSpPr>
        <p:spPr/>
        <p:txBody>
          <a:bodyPr/>
          <a:lstStyle/>
          <a:p>
            <a:fld id="{651FC063-5EA9-49AF-AFAF-D68C9E82B23B}" type="slidenum">
              <a:rPr lang="en-US" smtClean="0"/>
              <a:pPr/>
              <a:t>50</a:t>
            </a:fld>
            <a:endParaRPr lang="en-US"/>
          </a:p>
        </p:txBody>
      </p:sp>
    </p:spTree>
    <p:extLst>
      <p:ext uri="{BB962C8B-B14F-4D97-AF65-F5344CB8AC3E}">
        <p14:creationId xmlns:p14="http://schemas.microsoft.com/office/powerpoint/2010/main" val="327369103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block between WORLD OF CULTURE &amp; WORLD OF LIFE</a:t>
            </a:r>
            <a:endParaRPr lang="en-US" dirty="0"/>
          </a:p>
        </p:txBody>
      </p:sp>
      <p:sp>
        <p:nvSpPr>
          <p:cNvPr id="3" name="Content Placeholder 2"/>
          <p:cNvSpPr>
            <a:spLocks noGrp="1"/>
          </p:cNvSpPr>
          <p:nvPr>
            <p:ph idx="1"/>
          </p:nvPr>
        </p:nvSpPr>
        <p:spPr>
          <a:xfrm>
            <a:off x="457200" y="5720826"/>
            <a:ext cx="8229600" cy="810674"/>
          </a:xfrm>
        </p:spPr>
        <p:txBody>
          <a:bodyPr>
            <a:normAutofit fontScale="85000" lnSpcReduction="20000"/>
          </a:bodyPr>
          <a:lstStyle/>
          <a:p>
            <a:pPr marL="0" indent="0">
              <a:buNone/>
            </a:pPr>
            <a:r>
              <a:rPr lang="en-US" dirty="0" smtClean="0"/>
              <a:t>The World of Culture produces Waste which Kills World of Life faster than we can RECYCLE, REDUSE, REUSE</a:t>
            </a:r>
            <a:endParaRPr lang="en-US" dirty="0"/>
          </a:p>
        </p:txBody>
      </p:sp>
      <p:pic>
        <p:nvPicPr>
          <p:cNvPr id="4" name="Picture 3"/>
          <p:cNvPicPr>
            <a:picLocks noChangeAspect="1"/>
          </p:cNvPicPr>
          <p:nvPr/>
        </p:nvPicPr>
        <p:blipFill>
          <a:blip r:embed="rId2"/>
          <a:stretch>
            <a:fillRect/>
          </a:stretch>
        </p:blipFill>
        <p:spPr>
          <a:xfrm>
            <a:off x="698500" y="1485900"/>
            <a:ext cx="7747000" cy="3873500"/>
          </a:xfrm>
          <a:prstGeom prst="rect">
            <a:avLst/>
          </a:prstGeom>
        </p:spPr>
      </p:pic>
      <p:sp>
        <p:nvSpPr>
          <p:cNvPr id="5" name="Slide Number Placeholder 4"/>
          <p:cNvSpPr>
            <a:spLocks noGrp="1"/>
          </p:cNvSpPr>
          <p:nvPr>
            <p:ph type="sldNum" sz="quarter" idx="12"/>
          </p:nvPr>
        </p:nvSpPr>
        <p:spPr/>
        <p:txBody>
          <a:bodyPr/>
          <a:lstStyle/>
          <a:p>
            <a:fld id="{651FC063-5EA9-49AF-AFAF-D68C9E82B23B}" type="slidenum">
              <a:rPr lang="en-US" smtClean="0"/>
              <a:pPr/>
              <a:t>51</a:t>
            </a:fld>
            <a:endParaRPr lang="en-US"/>
          </a:p>
        </p:txBody>
      </p:sp>
      <p:sp>
        <p:nvSpPr>
          <p:cNvPr id="6" name="Oval Callout 5"/>
          <p:cNvSpPr/>
          <p:nvPr/>
        </p:nvSpPr>
        <p:spPr>
          <a:xfrm>
            <a:off x="6333778" y="3433899"/>
            <a:ext cx="2810222" cy="1693431"/>
          </a:xfrm>
          <a:prstGeom prst="wedgeEllipseCallout">
            <a:avLst>
              <a:gd name="adj1" fmla="val -107852"/>
              <a:gd name="adj2" fmla="val 3160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553200" y="3731819"/>
            <a:ext cx="2590801" cy="1077218"/>
          </a:xfrm>
          <a:prstGeom prst="rect">
            <a:avLst/>
          </a:prstGeom>
          <a:noFill/>
        </p:spPr>
        <p:txBody>
          <a:bodyPr wrap="square" rtlCol="0">
            <a:spAutoFit/>
          </a:bodyPr>
          <a:lstStyle/>
          <a:p>
            <a:pPr algn="ctr"/>
            <a:r>
              <a:rPr lang="en-US" sz="3200" b="1" dirty="0" smtClean="0"/>
              <a:t>Plastic Things Tell A Story</a:t>
            </a:r>
          </a:p>
        </p:txBody>
      </p:sp>
    </p:spTree>
    <p:extLst>
      <p:ext uri="{BB962C8B-B14F-4D97-AF65-F5344CB8AC3E}">
        <p14:creationId xmlns:p14="http://schemas.microsoft.com/office/powerpoint/2010/main" val="3835274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 y="42655"/>
            <a:ext cx="9009896" cy="463966"/>
          </a:xfrm>
        </p:spPr>
        <p:txBody>
          <a:bodyPr>
            <a:noAutofit/>
          </a:bodyPr>
          <a:lstStyle/>
          <a:p>
            <a:r>
              <a:rPr lang="en-US" sz="3200" b="1" dirty="0" smtClean="0">
                <a:solidFill>
                  <a:srgbClr val="FF0000"/>
                </a:solidFill>
              </a:rPr>
              <a:t>FIRST ANTENARRATIVE  PROCESS IS DIALECTICAL</a:t>
            </a:r>
            <a:endParaRPr lang="en-US" sz="3200" b="1" dirty="0">
              <a:solidFill>
                <a:srgbClr val="FF0000"/>
              </a:solidFill>
            </a:endParaRPr>
          </a:p>
        </p:txBody>
      </p:sp>
      <p:pic>
        <p:nvPicPr>
          <p:cNvPr id="6" name="Picture 5"/>
          <p:cNvPicPr>
            <a:picLocks noChangeAspect="1"/>
          </p:cNvPicPr>
          <p:nvPr/>
        </p:nvPicPr>
        <p:blipFill>
          <a:blip r:embed="rId2"/>
          <a:stretch>
            <a:fillRect/>
          </a:stretch>
        </p:blipFill>
        <p:spPr>
          <a:xfrm>
            <a:off x="63500" y="634940"/>
            <a:ext cx="9009896" cy="6223059"/>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52</a:t>
            </a:fld>
            <a:endParaRPr lang="en-US"/>
          </a:p>
        </p:txBody>
      </p:sp>
    </p:spTree>
    <p:extLst>
      <p:ext uri="{BB962C8B-B14F-4D97-AF65-F5344CB8AC3E}">
        <p14:creationId xmlns:p14="http://schemas.microsoft.com/office/powerpoint/2010/main" val="291381161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World of Culture </a:t>
            </a:r>
            <a:r>
              <a:rPr lang="en-US" dirty="0" smtClean="0">
                <a:sym typeface="Wingdings"/>
              </a:rPr>
              <a:t>World of Technology is polluting World of Life</a:t>
            </a:r>
            <a:endParaRPr lang="en-US" dirty="0"/>
          </a:p>
        </p:txBody>
      </p:sp>
      <p:sp>
        <p:nvSpPr>
          <p:cNvPr id="4" name="Rectangle 3"/>
          <p:cNvSpPr/>
          <p:nvPr/>
        </p:nvSpPr>
        <p:spPr>
          <a:xfrm>
            <a:off x="602219" y="4911682"/>
            <a:ext cx="8541781" cy="1477328"/>
          </a:xfrm>
          <a:prstGeom prst="rect">
            <a:avLst/>
          </a:prstGeom>
        </p:spPr>
        <p:txBody>
          <a:bodyPr wrap="square">
            <a:spAutoFit/>
          </a:bodyPr>
          <a:lstStyle/>
          <a:p>
            <a:r>
              <a:rPr lang="en-US" dirty="0"/>
              <a:t>Besides killing wildlife, plastic and other debris damage boat and submarine equipment, litter beaches, discourage swimming and harm commercial and local fisheries. The problem of plastic and other accumulated trash affects beaches and oceans all over the world, including at both poles. Land masses that end up in the path of the rotating gyres receive particularly large amounts of trash.</a:t>
            </a:r>
          </a:p>
        </p:txBody>
      </p:sp>
      <p:pic>
        <p:nvPicPr>
          <p:cNvPr id="5" name="Picture 4"/>
          <p:cNvPicPr>
            <a:picLocks noChangeAspect="1"/>
          </p:cNvPicPr>
          <p:nvPr/>
        </p:nvPicPr>
        <p:blipFill>
          <a:blip r:embed="rId2"/>
          <a:stretch>
            <a:fillRect/>
          </a:stretch>
        </p:blipFill>
        <p:spPr>
          <a:xfrm>
            <a:off x="3302000" y="1955800"/>
            <a:ext cx="2540000" cy="2933700"/>
          </a:xfrm>
          <a:prstGeom prst="rect">
            <a:avLst/>
          </a:prstGeom>
        </p:spPr>
      </p:pic>
      <p:sp>
        <p:nvSpPr>
          <p:cNvPr id="6" name="Slide Number Placeholder 5"/>
          <p:cNvSpPr>
            <a:spLocks noGrp="1"/>
          </p:cNvSpPr>
          <p:nvPr>
            <p:ph type="sldNum" sz="quarter" idx="12"/>
          </p:nvPr>
        </p:nvSpPr>
        <p:spPr/>
        <p:txBody>
          <a:bodyPr/>
          <a:lstStyle/>
          <a:p>
            <a:fld id="{651FC063-5EA9-49AF-AFAF-D68C9E82B23B}" type="slidenum">
              <a:rPr lang="en-US" smtClean="0"/>
              <a:pPr/>
              <a:t>53</a:t>
            </a:fld>
            <a:endParaRPr lang="en-US"/>
          </a:p>
        </p:txBody>
      </p:sp>
    </p:spTree>
    <p:extLst>
      <p:ext uri="{BB962C8B-B14F-4D97-AF65-F5344CB8AC3E}">
        <p14:creationId xmlns:p14="http://schemas.microsoft.com/office/powerpoint/2010/main" val="3188951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Antenarrative PATH 2</a:t>
            </a:r>
            <a:endParaRPr lang="en-US" dirty="0"/>
          </a:p>
        </p:txBody>
      </p:sp>
      <p:sp>
        <p:nvSpPr>
          <p:cNvPr id="3" name="Content Placeholder 2"/>
          <p:cNvSpPr>
            <a:spLocks noGrp="1"/>
          </p:cNvSpPr>
          <p:nvPr>
            <p:ph idx="1"/>
          </p:nvPr>
        </p:nvSpPr>
        <p:spPr>
          <a:xfrm>
            <a:off x="457200" y="5556187"/>
            <a:ext cx="8229600" cy="1139952"/>
          </a:xfrm>
        </p:spPr>
        <p:txBody>
          <a:bodyPr/>
          <a:lstStyle/>
          <a:p>
            <a:pPr marL="0" indent="0">
              <a:buNone/>
            </a:pPr>
            <a:r>
              <a:rPr lang="en-US" dirty="0" smtClean="0"/>
              <a:t>Learn INDIGENOUS Ways of Knowing &amp; Being that are in Balance with World of Life</a:t>
            </a:r>
            <a:endParaRPr lang="en-US" dirty="0"/>
          </a:p>
        </p:txBody>
      </p:sp>
      <p:pic>
        <p:nvPicPr>
          <p:cNvPr id="5" name="Picture 4"/>
          <p:cNvPicPr>
            <a:picLocks noChangeAspect="1"/>
          </p:cNvPicPr>
          <p:nvPr/>
        </p:nvPicPr>
        <p:blipFill>
          <a:blip r:embed="rId2"/>
          <a:stretch>
            <a:fillRect/>
          </a:stretch>
        </p:blipFill>
        <p:spPr>
          <a:xfrm>
            <a:off x="1849966" y="1533364"/>
            <a:ext cx="7192654" cy="3719674"/>
          </a:xfrm>
          <a:prstGeom prst="rect">
            <a:avLst/>
          </a:prstGeom>
        </p:spPr>
      </p:pic>
      <p:sp>
        <p:nvSpPr>
          <p:cNvPr id="6" name="Slide Number Placeholder 5"/>
          <p:cNvSpPr>
            <a:spLocks noGrp="1"/>
          </p:cNvSpPr>
          <p:nvPr>
            <p:ph type="sldNum" sz="quarter" idx="12"/>
          </p:nvPr>
        </p:nvSpPr>
        <p:spPr/>
        <p:txBody>
          <a:bodyPr/>
          <a:lstStyle/>
          <a:p>
            <a:fld id="{651FC063-5EA9-49AF-AFAF-D68C9E82B23B}" type="slidenum">
              <a:rPr lang="en-US" smtClean="0"/>
              <a:pPr/>
              <a:t>54</a:t>
            </a:fld>
            <a:endParaRPr lang="en-US"/>
          </a:p>
        </p:txBody>
      </p:sp>
    </p:spTree>
    <p:extLst>
      <p:ext uri="{BB962C8B-B14F-4D97-AF65-F5344CB8AC3E}">
        <p14:creationId xmlns:p14="http://schemas.microsoft.com/office/powerpoint/2010/main" val="27105387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353"/>
            <a:ext cx="9144000" cy="567629"/>
          </a:xfrm>
        </p:spPr>
        <p:txBody>
          <a:bodyPr>
            <a:noAutofit/>
          </a:bodyPr>
          <a:lstStyle/>
          <a:p>
            <a:r>
              <a:rPr lang="en-US" sz="3600" b="1" dirty="0" smtClean="0">
                <a:solidFill>
                  <a:srgbClr val="FF0000"/>
                </a:solidFill>
              </a:rPr>
              <a:t>2</a:t>
            </a:r>
            <a:r>
              <a:rPr lang="en-US" sz="3600" b="1" baseline="30000" dirty="0" smtClean="0">
                <a:solidFill>
                  <a:srgbClr val="FF0000"/>
                </a:solidFill>
              </a:rPr>
              <a:t>nd</a:t>
            </a:r>
            <a:r>
              <a:rPr lang="en-US" sz="3600" b="1" dirty="0" smtClean="0">
                <a:solidFill>
                  <a:srgbClr val="FF0000"/>
                </a:solidFill>
              </a:rPr>
              <a:t> ANTENARRATIVE PROCESS IS DIALOGICAL</a:t>
            </a:r>
            <a:endParaRPr lang="en-US" sz="3600" b="1" dirty="0">
              <a:solidFill>
                <a:srgbClr val="FF0000"/>
              </a:solidFill>
            </a:endParaRPr>
          </a:p>
        </p:txBody>
      </p:sp>
      <p:pic>
        <p:nvPicPr>
          <p:cNvPr id="5" name="Picture 4"/>
          <p:cNvPicPr>
            <a:picLocks noChangeAspect="1"/>
          </p:cNvPicPr>
          <p:nvPr/>
        </p:nvPicPr>
        <p:blipFill>
          <a:blip r:embed="rId2"/>
          <a:stretch>
            <a:fillRect/>
          </a:stretch>
        </p:blipFill>
        <p:spPr>
          <a:xfrm>
            <a:off x="25400" y="621982"/>
            <a:ext cx="9074823" cy="6236018"/>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55</a:t>
            </a:fld>
            <a:endParaRPr lang="en-US"/>
          </a:p>
        </p:txBody>
      </p:sp>
    </p:spTree>
    <p:extLst>
      <p:ext uri="{BB962C8B-B14F-4D97-AF65-F5344CB8AC3E}">
        <p14:creationId xmlns:p14="http://schemas.microsoft.com/office/powerpoint/2010/main" val="103075650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Walter Benjamin 1936</a:t>
            </a:r>
            <a:endParaRPr lang="en-US" dirty="0"/>
          </a:p>
        </p:txBody>
      </p:sp>
      <p:sp>
        <p:nvSpPr>
          <p:cNvPr id="3" name="Content Placeholder 2"/>
          <p:cNvSpPr>
            <a:spLocks noGrp="1"/>
          </p:cNvSpPr>
          <p:nvPr>
            <p:ph idx="1"/>
          </p:nvPr>
        </p:nvSpPr>
        <p:spPr>
          <a:xfrm>
            <a:off x="457200" y="1600200"/>
            <a:ext cx="8432038" cy="5110801"/>
          </a:xfrm>
        </p:spPr>
        <p:txBody>
          <a:bodyPr>
            <a:normAutofit/>
          </a:bodyPr>
          <a:lstStyle/>
          <a:p>
            <a:r>
              <a:rPr lang="en-US" dirty="0" smtClean="0"/>
              <a:t>Said “Storytelling is Coming to an End”</a:t>
            </a:r>
          </a:p>
          <a:p>
            <a:r>
              <a:rPr lang="en-US" dirty="0" smtClean="0"/>
              <a:t>Because the skill to tell a living story and to listen and understand living story is less than it was</a:t>
            </a:r>
          </a:p>
          <a:p>
            <a:r>
              <a:rPr lang="en-US" dirty="0" smtClean="0"/>
              <a:t>Why? Because workers no longer allowed to sign and tell stories at work</a:t>
            </a:r>
          </a:p>
          <a:p>
            <a:r>
              <a:rPr lang="en-US" dirty="0" smtClean="0"/>
              <a:t>Because of the rise of Western Narrative that is disconnected from CONTEXT, UNGROUNDED to Mother Earth</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56</a:t>
            </a:fld>
            <a:endParaRPr lang="en-US"/>
          </a:p>
        </p:txBody>
      </p:sp>
    </p:spTree>
    <p:extLst>
      <p:ext uri="{BB962C8B-B14F-4D97-AF65-F5344CB8AC3E}">
        <p14:creationId xmlns:p14="http://schemas.microsoft.com/office/powerpoint/2010/main" val="2421738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31779" y="39439"/>
            <a:ext cx="8229600" cy="1143000"/>
          </a:xfrm>
        </p:spPr>
        <p:txBody>
          <a:bodyPr>
            <a:normAutofit fontScale="90000"/>
          </a:bodyPr>
          <a:lstStyle/>
          <a:p>
            <a:r>
              <a:rPr lang="en-US" dirty="0" smtClean="0">
                <a:solidFill>
                  <a:srgbClr val="CCFFCC"/>
                </a:solidFill>
              </a:rPr>
              <a:t>IWOK Storytelling is Coming to an End</a:t>
            </a:r>
            <a:endParaRPr lang="en-US" dirty="0">
              <a:solidFill>
                <a:srgbClr val="CCFFCC"/>
              </a:solidFill>
            </a:endParaRPr>
          </a:p>
        </p:txBody>
      </p:sp>
      <p:sp>
        <p:nvSpPr>
          <p:cNvPr id="3" name="Content Placeholder 2"/>
          <p:cNvSpPr>
            <a:spLocks noGrp="1"/>
          </p:cNvSpPr>
          <p:nvPr>
            <p:ph idx="1"/>
          </p:nvPr>
        </p:nvSpPr>
        <p:spPr>
          <a:xfrm>
            <a:off x="457200" y="3867820"/>
            <a:ext cx="2694011" cy="2958821"/>
          </a:xfrm>
        </p:spPr>
        <p:txBody>
          <a:bodyPr>
            <a:normAutofit fontScale="77500" lnSpcReduction="20000"/>
          </a:bodyPr>
          <a:lstStyle/>
          <a:p>
            <a:r>
              <a:rPr lang="en-US" dirty="0" smtClean="0"/>
              <a:t>IWOK Storytelling of relation of World of Live to Ethical Answerability giving way to World of Culture Narratives</a:t>
            </a:r>
          </a:p>
        </p:txBody>
      </p:sp>
      <p:sp>
        <p:nvSpPr>
          <p:cNvPr id="5" name="Rectangle 4"/>
          <p:cNvSpPr/>
          <p:nvPr/>
        </p:nvSpPr>
        <p:spPr>
          <a:xfrm>
            <a:off x="5703732" y="3867820"/>
            <a:ext cx="3440268" cy="2677656"/>
          </a:xfrm>
          <a:prstGeom prst="rect">
            <a:avLst/>
          </a:prstGeom>
        </p:spPr>
        <p:txBody>
          <a:bodyPr wrap="square">
            <a:spAutoFit/>
          </a:bodyPr>
          <a:lstStyle/>
          <a:p>
            <a:pPr algn="ctr"/>
            <a:r>
              <a:rPr lang="en-US" sz="2400" dirty="0"/>
              <a:t>Many World of Culture Narratives promise CORPORATE SOCIAL RESPONSIBILITY that is FAKE NARRATIVE, ILLUSION, or GREENWASHING</a:t>
            </a:r>
          </a:p>
        </p:txBody>
      </p:sp>
      <p:sp>
        <p:nvSpPr>
          <p:cNvPr id="6" name="Slide Number Placeholder 5"/>
          <p:cNvSpPr>
            <a:spLocks noGrp="1"/>
          </p:cNvSpPr>
          <p:nvPr>
            <p:ph type="sldNum" sz="quarter" idx="12"/>
          </p:nvPr>
        </p:nvSpPr>
        <p:spPr/>
        <p:txBody>
          <a:bodyPr/>
          <a:lstStyle/>
          <a:p>
            <a:fld id="{651FC063-5EA9-49AF-AFAF-D68C9E82B23B}" type="slidenum">
              <a:rPr lang="en-US" smtClean="0"/>
              <a:pPr/>
              <a:t>57</a:t>
            </a:fld>
            <a:endParaRPr lang="en-US"/>
          </a:p>
        </p:txBody>
      </p:sp>
    </p:spTree>
    <p:extLst>
      <p:ext uri="{BB962C8B-B14F-4D97-AF65-F5344CB8AC3E}">
        <p14:creationId xmlns:p14="http://schemas.microsoft.com/office/powerpoint/2010/main" val="22508159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42"/>
            <a:ext cx="8229600" cy="269596"/>
          </a:xfrm>
        </p:spPr>
        <p:txBody>
          <a:bodyPr>
            <a:noAutofit/>
          </a:bodyPr>
          <a:lstStyle/>
          <a:p>
            <a:r>
              <a:rPr lang="en-US" sz="3200" dirty="0" smtClean="0">
                <a:solidFill>
                  <a:srgbClr val="FF0000"/>
                </a:solidFill>
              </a:rPr>
              <a:t>4-Fold Storytelling Paradigm</a:t>
            </a:r>
            <a:endParaRPr lang="en-US" sz="3200" dirty="0">
              <a:solidFill>
                <a:srgbClr val="FF0000"/>
              </a:solidFill>
            </a:endParaRPr>
          </a:p>
        </p:txBody>
      </p:sp>
      <p:pic>
        <p:nvPicPr>
          <p:cNvPr id="7" name="Picture 6"/>
          <p:cNvPicPr>
            <a:picLocks noChangeAspect="1"/>
          </p:cNvPicPr>
          <p:nvPr/>
        </p:nvPicPr>
        <p:blipFill>
          <a:blip r:embed="rId2"/>
          <a:stretch>
            <a:fillRect/>
          </a:stretch>
        </p:blipFill>
        <p:spPr>
          <a:xfrm>
            <a:off x="0" y="455431"/>
            <a:ext cx="9144000" cy="6402569"/>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58</a:t>
            </a:fld>
            <a:endParaRPr lang="en-US"/>
          </a:p>
        </p:txBody>
      </p:sp>
    </p:spTree>
    <p:extLst>
      <p:ext uri="{BB962C8B-B14F-4D97-AF65-F5344CB8AC3E}">
        <p14:creationId xmlns:p14="http://schemas.microsoft.com/office/powerpoint/2010/main" val="88062096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tell a story</a:t>
            </a:r>
            <a:endParaRPr lang="en-US" dirty="0"/>
          </a:p>
        </p:txBody>
      </p:sp>
      <p:sp>
        <p:nvSpPr>
          <p:cNvPr id="3" name="Content Placeholder 2"/>
          <p:cNvSpPr>
            <a:spLocks noGrp="1"/>
          </p:cNvSpPr>
          <p:nvPr>
            <p:ph idx="1"/>
          </p:nvPr>
        </p:nvSpPr>
        <p:spPr>
          <a:xfrm>
            <a:off x="156777" y="1600200"/>
            <a:ext cx="8857881" cy="5257800"/>
          </a:xfrm>
        </p:spPr>
        <p:txBody>
          <a:bodyPr>
            <a:normAutofit/>
          </a:bodyPr>
          <a:lstStyle/>
          <a:p>
            <a:r>
              <a:rPr lang="en-US" dirty="0" smtClean="0"/>
              <a:t>Not just people tell stories</a:t>
            </a:r>
          </a:p>
          <a:p>
            <a:r>
              <a:rPr lang="en-US" b="1" dirty="0" smtClean="0">
                <a:solidFill>
                  <a:srgbClr val="77933C"/>
                </a:solidFill>
              </a:rPr>
              <a:t>Things tell a story</a:t>
            </a:r>
          </a:p>
          <a:p>
            <a:r>
              <a:rPr lang="en-US" dirty="0" smtClean="0"/>
              <a:t>Assemblages of things tell a story</a:t>
            </a:r>
          </a:p>
          <a:p>
            <a:r>
              <a:rPr lang="en-US" b="1" dirty="0" smtClean="0">
                <a:solidFill>
                  <a:srgbClr val="77933C"/>
                </a:solidFill>
              </a:rPr>
              <a:t>Pictures tell a story</a:t>
            </a:r>
          </a:p>
          <a:p>
            <a:r>
              <a:rPr lang="en-US" dirty="0" smtClean="0"/>
              <a:t>Stuff you carry with you tells a story</a:t>
            </a:r>
          </a:p>
          <a:p>
            <a:r>
              <a:rPr lang="en-US" b="1" dirty="0" smtClean="0">
                <a:solidFill>
                  <a:srgbClr val="77933C"/>
                </a:solidFill>
              </a:rPr>
              <a:t>Things in your office tell a story</a:t>
            </a:r>
          </a:p>
          <a:p>
            <a:r>
              <a:rPr lang="en-US" dirty="0" smtClean="0"/>
              <a:t>Things are ACTANTS mediating Human Routines in a business </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59</a:t>
            </a:fld>
            <a:endParaRPr lang="en-US"/>
          </a:p>
        </p:txBody>
      </p:sp>
    </p:spTree>
    <p:extLst>
      <p:ext uri="{BB962C8B-B14F-4D97-AF65-F5344CB8AC3E}">
        <p14:creationId xmlns:p14="http://schemas.microsoft.com/office/powerpoint/2010/main" val="1258249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 a change in Leadership</a:t>
            </a:r>
            <a:endParaRPr lang="en-US" dirty="0"/>
          </a:p>
        </p:txBody>
      </p:sp>
      <p:sp>
        <p:nvSpPr>
          <p:cNvPr id="3" name="Content Placeholder 2"/>
          <p:cNvSpPr>
            <a:spLocks noGrp="1"/>
          </p:cNvSpPr>
          <p:nvPr>
            <p:ph idx="1"/>
          </p:nvPr>
        </p:nvSpPr>
        <p:spPr/>
        <p:txBody>
          <a:bodyPr/>
          <a:lstStyle/>
          <a:p>
            <a:pPr marL="0" indent="0">
              <a:buNone/>
            </a:pPr>
            <a:r>
              <a:rPr lang="en-US" dirty="0"/>
              <a:t>New Mexico adopted the federal standards by passing the New Mexico Solid Waste Act of 1990. Today’s landfills are vastly different from the burn pits of the </a:t>
            </a:r>
            <a:r>
              <a:rPr lang="en-US" dirty="0" smtClean="0"/>
              <a:t>past</a:t>
            </a:r>
          </a:p>
          <a:p>
            <a:pPr marL="0" indent="0">
              <a:buNone/>
            </a:pPr>
            <a:r>
              <a:rPr lang="en-US" dirty="0" smtClean="0"/>
              <a:t>THEN ANOTHER CHANGE IN LEADERSHIP in LAST DECADE, and in 2018 CHINA CHANGED ITS STANDARDS OF RECYCLING in ways that matters to NEW Mexicans</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6</a:t>
            </a:fld>
            <a:endParaRPr lang="en-US"/>
          </a:p>
        </p:txBody>
      </p:sp>
    </p:spTree>
    <p:extLst>
      <p:ext uri="{BB962C8B-B14F-4D97-AF65-F5344CB8AC3E}">
        <p14:creationId xmlns:p14="http://schemas.microsoft.com/office/powerpoint/2010/main" val="381235432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Antenarratives are processes </a:t>
            </a:r>
            <a:endParaRPr lang="en-US" dirty="0"/>
          </a:p>
        </p:txBody>
      </p:sp>
      <p:sp>
        <p:nvSpPr>
          <p:cNvPr id="3" name="Content Placeholder 2"/>
          <p:cNvSpPr>
            <a:spLocks noGrp="1"/>
          </p:cNvSpPr>
          <p:nvPr>
            <p:ph idx="1"/>
          </p:nvPr>
        </p:nvSpPr>
        <p:spPr/>
        <p:txBody>
          <a:bodyPr/>
          <a:lstStyle/>
          <a:p>
            <a:r>
              <a:rPr lang="en-US" dirty="0" smtClean="0"/>
              <a:t>Antenarratives are choices among FUTURES</a:t>
            </a:r>
          </a:p>
          <a:p>
            <a:r>
              <a:rPr lang="en-US" b="1" dirty="0" smtClean="0">
                <a:solidFill>
                  <a:srgbClr val="77933C"/>
                </a:solidFill>
              </a:rPr>
              <a:t>NMSU prepares in advance for this or that Future</a:t>
            </a:r>
          </a:p>
          <a:p>
            <a:r>
              <a:rPr lang="en-US" dirty="0" smtClean="0"/>
              <a:t>Antenarrative constitutes BEFORE narrative or story</a:t>
            </a:r>
          </a:p>
          <a:p>
            <a:r>
              <a:rPr lang="en-US" b="1" dirty="0" smtClean="0">
                <a:solidFill>
                  <a:srgbClr val="77933C"/>
                </a:solidFill>
              </a:rPr>
              <a:t>Antenarrative is before, beneath, becoming, between, and bets on the future coming </a:t>
            </a:r>
            <a:endParaRPr lang="en-US" b="1" dirty="0">
              <a:solidFill>
                <a:srgbClr val="77933C"/>
              </a:solidFill>
            </a:endParaRPr>
          </a:p>
        </p:txBody>
      </p:sp>
      <p:sp>
        <p:nvSpPr>
          <p:cNvPr id="4" name="Slide Number Placeholder 3"/>
          <p:cNvSpPr>
            <a:spLocks noGrp="1"/>
          </p:cNvSpPr>
          <p:nvPr>
            <p:ph type="sldNum" sz="quarter" idx="12"/>
          </p:nvPr>
        </p:nvSpPr>
        <p:spPr/>
        <p:txBody>
          <a:bodyPr/>
          <a:lstStyle/>
          <a:p>
            <a:fld id="{651FC063-5EA9-49AF-AFAF-D68C9E82B23B}" type="slidenum">
              <a:rPr lang="en-US" smtClean="0"/>
              <a:pPr/>
              <a:t>60</a:t>
            </a:fld>
            <a:endParaRPr lang="en-US"/>
          </a:p>
        </p:txBody>
      </p:sp>
    </p:spTree>
    <p:extLst>
      <p:ext uri="{BB962C8B-B14F-4D97-AF65-F5344CB8AC3E}">
        <p14:creationId xmlns:p14="http://schemas.microsoft.com/office/powerpoint/2010/main" val="303528040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77933C"/>
                </a:solidFill>
              </a:rPr>
              <a:t>Summary: How to Enlighten Recycling at Universities</a:t>
            </a:r>
            <a:endParaRPr lang="en-US" b="1" dirty="0">
              <a:solidFill>
                <a:srgbClr val="77933C"/>
              </a:solidFill>
            </a:endParaRPr>
          </a:p>
        </p:txBody>
      </p:sp>
      <p:sp>
        <p:nvSpPr>
          <p:cNvPr id="3" name="Content Placeholder 2"/>
          <p:cNvSpPr>
            <a:spLocks noGrp="1"/>
          </p:cNvSpPr>
          <p:nvPr>
            <p:ph idx="1"/>
          </p:nvPr>
        </p:nvSpPr>
        <p:spPr/>
        <p:txBody>
          <a:bodyPr/>
          <a:lstStyle/>
          <a:p>
            <a:r>
              <a:rPr lang="en-US" dirty="0" smtClean="0"/>
              <a:t>Things Tell a Story</a:t>
            </a:r>
          </a:p>
          <a:p>
            <a:r>
              <a:rPr lang="en-US" dirty="0" smtClean="0"/>
              <a:t>Get Forensic about Recycling</a:t>
            </a:r>
          </a:p>
          <a:p>
            <a:r>
              <a:rPr lang="en-US" dirty="0" smtClean="0"/>
              <a:t>Question Greenwashing</a:t>
            </a:r>
          </a:p>
          <a:p>
            <a:r>
              <a:rPr lang="en-US" dirty="0" smtClean="0"/>
              <a:t>Where are the actual recycling systems, the bins, the places to recycle</a:t>
            </a:r>
          </a:p>
          <a:p>
            <a:r>
              <a:rPr lang="en-US" dirty="0" smtClean="0"/>
              <a:t>What is happening to material things you recycle?</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61</a:t>
            </a:fld>
            <a:endParaRPr lang="en-US"/>
          </a:p>
        </p:txBody>
      </p:sp>
    </p:spTree>
    <p:extLst>
      <p:ext uri="{BB962C8B-B14F-4D97-AF65-F5344CB8AC3E}">
        <p14:creationId xmlns:p14="http://schemas.microsoft.com/office/powerpoint/2010/main" val="196134752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6002049" cy="511509"/>
          </a:xfrm>
        </p:spPr>
        <p:txBody>
          <a:bodyPr>
            <a:normAutofit fontScale="90000"/>
          </a:bodyPr>
          <a:lstStyle/>
          <a:p>
            <a:r>
              <a:rPr lang="en-US" sz="6000" b="1" dirty="0" smtClean="0"/>
              <a:t>THANK YOU</a:t>
            </a:r>
            <a:endParaRPr lang="en-US" sz="6000" b="1" dirty="0"/>
          </a:p>
        </p:txBody>
      </p:sp>
      <p:sp>
        <p:nvSpPr>
          <p:cNvPr id="3" name="Content Placeholder 2"/>
          <p:cNvSpPr>
            <a:spLocks noGrp="1"/>
          </p:cNvSpPr>
          <p:nvPr>
            <p:ph idx="1"/>
          </p:nvPr>
        </p:nvSpPr>
        <p:spPr>
          <a:xfrm>
            <a:off x="571500" y="959107"/>
            <a:ext cx="8572500" cy="712791"/>
          </a:xfrm>
        </p:spPr>
        <p:txBody>
          <a:bodyPr>
            <a:normAutofit lnSpcReduction="10000"/>
          </a:bodyPr>
          <a:lstStyle/>
          <a:p>
            <a:pPr marL="0" indent="0" algn="ctr">
              <a:buNone/>
            </a:pPr>
            <a:r>
              <a:rPr lang="en-US" sz="4400" b="1" dirty="0" smtClean="0"/>
              <a:t>Questions </a:t>
            </a:r>
            <a:r>
              <a:rPr lang="en-US" sz="4400" b="1" smtClean="0"/>
              <a:t>&amp; Answers</a:t>
            </a:r>
            <a:endParaRPr lang="en-US" sz="4400" b="1" dirty="0" smtClean="0"/>
          </a:p>
        </p:txBody>
      </p:sp>
      <p:pic>
        <p:nvPicPr>
          <p:cNvPr id="7" name="Picture 5"/>
          <p:cNvPicPr>
            <a:picLocks noChangeAspect="1"/>
          </p:cNvPicPr>
          <p:nvPr/>
        </p:nvPicPr>
        <p:blipFill>
          <a:blip r:embed="rId2"/>
          <a:stretch>
            <a:fillRect/>
          </a:stretch>
        </p:blipFill>
        <p:spPr>
          <a:xfrm>
            <a:off x="173317" y="1752487"/>
            <a:ext cx="4828173" cy="4998109"/>
          </a:xfrm>
          <a:prstGeom prst="rect">
            <a:avLst/>
          </a:prstGeom>
        </p:spPr>
      </p:pic>
      <p:sp>
        <p:nvSpPr>
          <p:cNvPr id="8" name="Rectangle 8"/>
          <p:cNvSpPr/>
          <p:nvPr/>
        </p:nvSpPr>
        <p:spPr>
          <a:xfrm>
            <a:off x="4484231" y="3966293"/>
            <a:ext cx="4512346" cy="1200329"/>
          </a:xfrm>
          <a:prstGeom prst="rect">
            <a:avLst/>
          </a:prstGeom>
        </p:spPr>
        <p:txBody>
          <a:bodyPr wrap="square">
            <a:spAutoFit/>
          </a:bodyPr>
          <a:lstStyle/>
          <a:p>
            <a:pPr algn="ctr"/>
            <a:r>
              <a:rPr lang="en-US" dirty="0"/>
              <a:t>+45 28 92 20 97</a:t>
            </a:r>
          </a:p>
          <a:p>
            <a:pPr algn="ctr"/>
            <a:r>
              <a:rPr lang="en-US" dirty="0" err="1"/>
              <a:t>info@oldfriendsindustries.com</a:t>
            </a:r>
            <a:endParaRPr lang="en-US" dirty="0"/>
          </a:p>
          <a:p>
            <a:pPr algn="ctr"/>
            <a:r>
              <a:rPr lang="en-US" dirty="0" err="1"/>
              <a:t>Værnedamsvej</a:t>
            </a:r>
            <a:r>
              <a:rPr lang="en-US" dirty="0"/>
              <a:t> 12 A.</a:t>
            </a:r>
          </a:p>
          <a:p>
            <a:pPr algn="ctr"/>
            <a:r>
              <a:rPr lang="en-US" dirty="0"/>
              <a:t>1619 </a:t>
            </a:r>
            <a:r>
              <a:rPr lang="en-US" dirty="0" err="1"/>
              <a:t>København</a:t>
            </a:r>
            <a:r>
              <a:rPr lang="en-US" dirty="0"/>
              <a:t> V</a:t>
            </a:r>
          </a:p>
        </p:txBody>
      </p:sp>
      <p:sp>
        <p:nvSpPr>
          <p:cNvPr id="9" name="Subtitle 2"/>
          <p:cNvSpPr txBox="1">
            <a:spLocks/>
          </p:cNvSpPr>
          <p:nvPr/>
        </p:nvSpPr>
        <p:spPr>
          <a:xfrm>
            <a:off x="4724400" y="6158753"/>
            <a:ext cx="4272177" cy="699246"/>
          </a:xfrm>
          <a:prstGeom prst="rect">
            <a:avLst/>
          </a:prstGeom>
        </p:spPr>
        <p:txBody>
          <a:bodyPr vert="horz" lIns="91440" tIns="45720" rIns="91440" bIns="45720" rtlCol="0">
            <a:noAutofit/>
          </a:bodyPr>
          <a:lst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a:lstStyle>
          <a:p>
            <a:pPr marL="0" indent="0" algn="ctr">
              <a:buNone/>
            </a:pPr>
            <a:r>
              <a:rPr lang="en-US" u="sng" dirty="0" smtClean="0"/>
              <a:t>http://truestorytelling.org</a:t>
            </a:r>
            <a:endParaRPr lang="en-US" b="1" dirty="0">
              <a:solidFill>
                <a:schemeClr val="bg2">
                  <a:lumMod val="20000"/>
                  <a:lumOff val="80000"/>
                </a:schemeClr>
              </a:solidFill>
            </a:endParaRPr>
          </a:p>
        </p:txBody>
      </p:sp>
      <p:sp>
        <p:nvSpPr>
          <p:cNvPr id="10" name="Rektangel 9"/>
          <p:cNvSpPr/>
          <p:nvPr/>
        </p:nvSpPr>
        <p:spPr>
          <a:xfrm>
            <a:off x="4930474" y="2796355"/>
            <a:ext cx="4213526" cy="646331"/>
          </a:xfrm>
          <a:prstGeom prst="rect">
            <a:avLst/>
          </a:prstGeom>
        </p:spPr>
        <p:txBody>
          <a:bodyPr wrap="none">
            <a:spAutoFit/>
          </a:bodyPr>
          <a:lstStyle/>
          <a:p>
            <a:pPr algn="ctr"/>
            <a:r>
              <a:rPr lang="en-US" b="1" dirty="0" smtClean="0"/>
              <a:t>Jens Larsen, Lena Bruun, &amp; David Boje</a:t>
            </a:r>
          </a:p>
          <a:p>
            <a:pPr algn="ctr"/>
            <a:r>
              <a:rPr lang="en-US" b="1" dirty="0" smtClean="0"/>
              <a:t>TRUE STORYTELLING</a:t>
            </a:r>
          </a:p>
        </p:txBody>
      </p:sp>
      <p:pic>
        <p:nvPicPr>
          <p:cNvPr id="11" name="Billed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0264" y="0"/>
            <a:ext cx="2167082" cy="1223933"/>
          </a:xfrm>
          <a:prstGeom prst="rect">
            <a:avLst/>
          </a:prstGeom>
        </p:spPr>
      </p:pic>
    </p:spTree>
    <p:extLst>
      <p:ext uri="{BB962C8B-B14F-4D97-AF65-F5344CB8AC3E}">
        <p14:creationId xmlns:p14="http://schemas.microsoft.com/office/powerpoint/2010/main" val="24212827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 </a:t>
            </a:r>
            <a:r>
              <a:rPr lang="en-US" dirty="0" smtClean="0">
                <a:sym typeface="Wingdings"/>
              </a:rPr>
              <a:t></a:t>
            </a:r>
            <a:r>
              <a:rPr lang="en-US" dirty="0" smtClean="0"/>
              <a:t> New Mexico </a:t>
            </a:r>
            <a:endParaRPr lang="en-US" dirty="0"/>
          </a:p>
        </p:txBody>
      </p:sp>
      <p:sp>
        <p:nvSpPr>
          <p:cNvPr id="3" name="Content Placeholder 2"/>
          <p:cNvSpPr>
            <a:spLocks noGrp="1"/>
          </p:cNvSpPr>
          <p:nvPr>
            <p:ph idx="1"/>
          </p:nvPr>
        </p:nvSpPr>
        <p:spPr/>
        <p:txBody>
          <a:bodyPr/>
          <a:lstStyle/>
          <a:p>
            <a:pPr marL="0" indent="0">
              <a:buNone/>
            </a:pPr>
            <a:r>
              <a:rPr lang="en-US" dirty="0"/>
              <a:t>Recycling markets were upended in 2017 when China, as part of an anti-pollution crackdown, announced it would stop importing most used plastic and paper. One reason: Too many imported recyclables were contaminated, sometimes </a:t>
            </a:r>
            <a:r>
              <a:rPr lang="en-US" dirty="0" err="1" smtClean="0"/>
              <a:t>with</a:t>
            </a:r>
            <a:r>
              <a:rPr lang="en-US" dirty="0" err="1" smtClean="0">
                <a:hlinkClick r:id="rId2"/>
              </a:rPr>
              <a:t>hazardous</a:t>
            </a:r>
            <a:r>
              <a:rPr lang="en-US" dirty="0" smtClean="0">
                <a:hlinkClick r:id="rId2"/>
              </a:rPr>
              <a:t> </a:t>
            </a:r>
            <a:r>
              <a:rPr lang="en-US" dirty="0">
                <a:hlinkClick r:id="rId2"/>
              </a:rPr>
              <a:t>substances like lead and mercury. The decision sent prices of scrap plastic and recovered paper </a:t>
            </a:r>
            <a:r>
              <a:rPr lang="en-US" dirty="0" smtClean="0">
                <a:hlinkClick r:id="rId2"/>
              </a:rPr>
              <a:t>tumbling</a:t>
            </a:r>
            <a:r>
              <a:rPr lang="en-US" dirty="0" smtClean="0"/>
              <a:t>  </a:t>
            </a:r>
            <a:r>
              <a:rPr lang="en-US" dirty="0" smtClean="0">
                <a:hlinkClick r:id="rId3"/>
              </a:rPr>
              <a:t>SOURCE</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7</a:t>
            </a:fld>
            <a:endParaRPr lang="en-US"/>
          </a:p>
        </p:txBody>
      </p:sp>
    </p:spTree>
    <p:extLst>
      <p:ext uri="{BB962C8B-B14F-4D97-AF65-F5344CB8AC3E}">
        <p14:creationId xmlns:p14="http://schemas.microsoft.com/office/powerpoint/2010/main" val="614945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8</a:t>
            </a:fld>
            <a:endParaRPr lang="en-US"/>
          </a:p>
        </p:txBody>
      </p:sp>
      <p:pic>
        <p:nvPicPr>
          <p:cNvPr id="5" name="Picture 4"/>
          <p:cNvPicPr>
            <a:picLocks noChangeAspect="1"/>
          </p:cNvPicPr>
          <p:nvPr/>
        </p:nvPicPr>
        <p:blipFill>
          <a:blip r:embed="rId3"/>
          <a:stretch>
            <a:fillRect/>
          </a:stretch>
        </p:blipFill>
        <p:spPr>
          <a:xfrm>
            <a:off x="0" y="0"/>
            <a:ext cx="9144000" cy="7029970"/>
          </a:xfrm>
          <a:prstGeom prst="rect">
            <a:avLst/>
          </a:prstGeom>
        </p:spPr>
      </p:pic>
    </p:spTree>
    <p:extLst>
      <p:ext uri="{BB962C8B-B14F-4D97-AF65-F5344CB8AC3E}">
        <p14:creationId xmlns:p14="http://schemas.microsoft.com/office/powerpoint/2010/main" val="467599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9</a:t>
            </a:fld>
            <a:endParaRPr lang="en-US"/>
          </a:p>
        </p:txBody>
      </p:sp>
      <p:pic>
        <p:nvPicPr>
          <p:cNvPr id="5" name="Picture 4"/>
          <p:cNvPicPr>
            <a:picLocks noChangeAspect="1"/>
          </p:cNvPicPr>
          <p:nvPr/>
        </p:nvPicPr>
        <p:blipFill>
          <a:blip r:embed="rId3"/>
          <a:stretch>
            <a:fillRect/>
          </a:stretch>
        </p:blipFill>
        <p:spPr>
          <a:xfrm>
            <a:off x="241925" y="241891"/>
            <a:ext cx="8902075" cy="5569186"/>
          </a:xfrm>
          <a:prstGeom prst="rect">
            <a:avLst/>
          </a:prstGeom>
        </p:spPr>
      </p:pic>
      <p:sp>
        <p:nvSpPr>
          <p:cNvPr id="6" name="TextBox 5"/>
          <p:cNvSpPr txBox="1"/>
          <p:nvPr/>
        </p:nvSpPr>
        <p:spPr>
          <a:xfrm>
            <a:off x="42755" y="6033184"/>
            <a:ext cx="8644045" cy="646331"/>
          </a:xfrm>
          <a:prstGeom prst="rect">
            <a:avLst/>
          </a:prstGeom>
          <a:noFill/>
        </p:spPr>
        <p:txBody>
          <a:bodyPr wrap="square" rtlCol="0">
            <a:spAutoFit/>
          </a:bodyPr>
          <a:lstStyle/>
          <a:p>
            <a:r>
              <a:rPr lang="en-US" dirty="0"/>
              <a:t>Now in </a:t>
            </a:r>
            <a:r>
              <a:rPr lang="en-US" dirty="0" smtClean="0"/>
              <a:t>2018 </a:t>
            </a:r>
            <a:r>
              <a:rPr lang="en-US" dirty="0"/>
              <a:t>recycling leadership is transactional (X), power over (Y), and mono-voiced mono-logical , with the PRINCE, BUREAUCRAT </a:t>
            </a:r>
            <a:r>
              <a:rPr lang="en-US" dirty="0">
                <a:sym typeface="Wingdings"/>
              </a:rPr>
              <a:t> Leadership in </a:t>
            </a:r>
            <a:r>
              <a:rPr lang="en-US" dirty="0" smtClean="0">
                <a:sym typeface="Wingdings"/>
              </a:rPr>
              <a:t>Society</a:t>
            </a:r>
            <a:endParaRPr lang="en-US" dirty="0"/>
          </a:p>
        </p:txBody>
      </p:sp>
    </p:spTree>
    <p:extLst>
      <p:ext uri="{BB962C8B-B14F-4D97-AF65-F5344CB8AC3E}">
        <p14:creationId xmlns:p14="http://schemas.microsoft.com/office/powerpoint/2010/main" val="25761661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3792</TotalTime>
  <Words>3200</Words>
  <Application>Microsoft Macintosh PowerPoint</Application>
  <PresentationFormat>On-screen Show (4:3)</PresentationFormat>
  <Paragraphs>336</Paragraphs>
  <Slides>62</Slides>
  <Notes>11</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What is TRUE STORYTELLING of NMSU recycling?</vt:lpstr>
      <vt:lpstr>Boje’s 6 Step Lesson Plan Sep 10th</vt:lpstr>
      <vt:lpstr>First Take the Recycling Intelligence Test</vt:lpstr>
      <vt:lpstr>Extra Credit: read your 388 text# 17. </vt:lpstr>
      <vt:lpstr>Witness NM Recycling History</vt:lpstr>
      <vt:lpstr>Then a change in Leadership</vt:lpstr>
      <vt:lpstr>China  New Mexico </vt:lpstr>
      <vt:lpstr>PowerPoint Presentation</vt:lpstr>
      <vt:lpstr>PowerPoint Presentation</vt:lpstr>
      <vt:lpstr>Kolding’s Popup of 17 UN Sustainable Development Goals August 25-26 2018</vt:lpstr>
      <vt:lpstr>What is True Storytelling?</vt:lpstr>
      <vt:lpstr>PowerPoint Presentation</vt:lpstr>
      <vt:lpstr>1st True Storytelling Principle: You yourself must be true and prepare the energy and effort for a sustainable future. </vt:lpstr>
      <vt:lpstr>Is NMSU Declining in Recycling since 2007?</vt:lpstr>
      <vt:lpstr>Recycling in Business Complex Building moved from lobby and third floor locations to beneath the first floor stairwell</vt:lpstr>
      <vt:lpstr>Two months ago there used to be 3rd Floor Business Complex recycling center, with signage</vt:lpstr>
      <vt:lpstr>1st Floor Business  Complex has recycling all under stairway</vt:lpstr>
      <vt:lpstr>Location of Aluminum can/plastic recycling is in Business Complex 1st floor stairwell instead of near larger classrooms on all three floors</vt:lpstr>
      <vt:lpstr>Domenici Building – recycling is in stairwell instead</vt:lpstr>
      <vt:lpstr>Can we find a way to have recycling in main areas (Domenici Building example)</vt:lpstr>
      <vt:lpstr>Where are the recycling bins in Guthrie Building?</vt:lpstr>
      <vt:lpstr>Principle 2: True storytelling makes spaces respecting the stories already there</vt:lpstr>
      <vt:lpstr>TRUE STORYTELLING OF NEW MEXICO RECYCLING HISTORY</vt:lpstr>
      <vt:lpstr>EXERCISE Principle 2: True storytelling makes spaces respecting the stories already there </vt:lpstr>
      <vt:lpstr>Sun News, 2018 </vt:lpstr>
      <vt:lpstr>Japan and US</vt:lpstr>
      <vt:lpstr>Principle 3: You must create stories with a clear plot creating direction and help people prioritize </vt:lpstr>
      <vt:lpstr>New Mexico in Global Crisis</vt:lpstr>
      <vt:lpstr>The Global Scale of Recycling</vt:lpstr>
      <vt:lpstr>PowerPoint Presentation</vt:lpstr>
      <vt:lpstr>Space for a Break</vt:lpstr>
      <vt:lpstr>True Storytelling Principle 4 You must have timing. </vt:lpstr>
      <vt:lpstr>TIMING – China’s changes to Recycling standards</vt:lpstr>
      <vt:lpstr>SCIENCE KNOWLEDGE: If you throw away even half the paper you use in a year instead of recycling it, you increase your climate pollution by the same amount as driving 526 miles</vt:lpstr>
      <vt:lpstr>True Storytelling Principle 4 You must have timing. </vt:lpstr>
      <vt:lpstr>Practice Principle 5: You must be able to help stories on their way and be open to experiment</vt:lpstr>
      <vt:lpstr>Practice Principle 5: You must be able to help stories on their way and be open to experiment</vt:lpstr>
      <vt:lpstr>Principle 6: You must consider staging including scenography and artifacts.</vt:lpstr>
      <vt:lpstr>Our place in the world</vt:lpstr>
      <vt:lpstr>TRUE STORYTELLING Principle 7 You must reflect on the stories and how they create value.</vt:lpstr>
      <vt:lpstr>Sorø Municipality to implement UN GOALS </vt:lpstr>
      <vt:lpstr>Til Søren to implement UN Goals needed a Punctum </vt:lpstr>
      <vt:lpstr>PowerPoint Presentation</vt:lpstr>
      <vt:lpstr>PowerPoint Presentation</vt:lpstr>
      <vt:lpstr>Fourfold Faces &amp; Worlds of Storytelling</vt:lpstr>
      <vt:lpstr>LIVING STORIES: A river and a mountain now have legal rights of a person in New Zealand</vt:lpstr>
      <vt:lpstr>WWOK treats earth as a resource to be plundered </vt:lpstr>
      <vt:lpstr>ACTANTS are things  Things are material intra-acting with Social habits &amp; routines</vt:lpstr>
      <vt:lpstr>Antenarrative means Preparing in Advance for the Future Choosing Which Future to Actualize</vt:lpstr>
      <vt:lpstr>THE GAP BETWEEN 2 of the WORLDS</vt:lpstr>
      <vt:lpstr>A block between WORLD OF CULTURE &amp; WORLD OF LIFE</vt:lpstr>
      <vt:lpstr>FIRST ANTENARRATIVE  PROCESS IS DIALECTICAL</vt:lpstr>
      <vt:lpstr>World of Culture World of Technology is polluting World of Life</vt:lpstr>
      <vt:lpstr>Antenarrative PATH 2</vt:lpstr>
      <vt:lpstr>2nd ANTENARRATIVE PROCESS IS DIALOGICAL</vt:lpstr>
      <vt:lpstr>Walter Benjamin 1936</vt:lpstr>
      <vt:lpstr>IWOK Storytelling is Coming to an End</vt:lpstr>
      <vt:lpstr>4-Fold Storytelling Paradigm</vt:lpstr>
      <vt:lpstr>Things tell a story</vt:lpstr>
      <vt:lpstr>Antenarratives are processes </vt:lpstr>
      <vt:lpstr>Summary: How to Enlighten Recycling at Universities</vt:lpstr>
      <vt:lpstr>THANK YOU</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Recycling in Business Complex, Gutherie, and Dominici buildings has been changed recently</dc:title>
  <dc:creator>David Boje</dc:creator>
  <cp:lastModifiedBy>David Boje</cp:lastModifiedBy>
  <cp:revision>50</cp:revision>
  <dcterms:created xsi:type="dcterms:W3CDTF">2018-08-31T06:54:00Z</dcterms:created>
  <dcterms:modified xsi:type="dcterms:W3CDTF">2018-09-17T17:24:46Z</dcterms:modified>
</cp:coreProperties>
</file>